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43"/>
  </p:handoutMasterIdLst>
  <p:sldIdLst>
    <p:sldId id="258" r:id="rId3"/>
    <p:sldId id="4825" r:id="rId5"/>
    <p:sldId id="2267" r:id="rId6"/>
    <p:sldId id="2090" r:id="rId7"/>
    <p:sldId id="2092" r:id="rId8"/>
    <p:sldId id="2093" r:id="rId9"/>
    <p:sldId id="4785" r:id="rId10"/>
    <p:sldId id="2094" r:id="rId11"/>
    <p:sldId id="4786" r:id="rId12"/>
    <p:sldId id="2116" r:id="rId13"/>
    <p:sldId id="2117" r:id="rId14"/>
    <p:sldId id="2118" r:id="rId15"/>
    <p:sldId id="4787" r:id="rId16"/>
    <p:sldId id="2096" r:id="rId17"/>
    <p:sldId id="2097" r:id="rId18"/>
    <p:sldId id="2098" r:id="rId19"/>
    <p:sldId id="2099" r:id="rId20"/>
    <p:sldId id="2100" r:id="rId21"/>
    <p:sldId id="2101" r:id="rId22"/>
    <p:sldId id="2102" r:id="rId23"/>
    <p:sldId id="2112" r:id="rId24"/>
    <p:sldId id="2113" r:id="rId25"/>
    <p:sldId id="2114" r:id="rId26"/>
    <p:sldId id="499" r:id="rId27"/>
    <p:sldId id="576" r:id="rId28"/>
    <p:sldId id="2123" r:id="rId29"/>
    <p:sldId id="500" r:id="rId30"/>
    <p:sldId id="501" r:id="rId31"/>
    <p:sldId id="4884"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794" r:id="rId49"/>
    <p:sldId id="4813" r:id="rId50"/>
    <p:sldId id="4814" r:id="rId51"/>
    <p:sldId id="1556" r:id="rId52"/>
    <p:sldId id="4993" r:id="rId53"/>
    <p:sldId id="4795" r:id="rId54"/>
    <p:sldId id="4815" r:id="rId55"/>
    <p:sldId id="4816" r:id="rId56"/>
    <p:sldId id="4885" r:id="rId57"/>
    <p:sldId id="4817" r:id="rId58"/>
    <p:sldId id="2288" r:id="rId59"/>
    <p:sldId id="4803" r:id="rId60"/>
    <p:sldId id="4772" r:id="rId61"/>
    <p:sldId id="4778" r:id="rId62"/>
    <p:sldId id="509" r:id="rId63"/>
    <p:sldId id="4994" r:id="rId64"/>
    <p:sldId id="4995" r:id="rId65"/>
    <p:sldId id="4804" r:id="rId66"/>
    <p:sldId id="515" r:id="rId67"/>
    <p:sldId id="516" r:id="rId68"/>
    <p:sldId id="517" r:id="rId69"/>
    <p:sldId id="519" r:id="rId70"/>
    <p:sldId id="520" r:id="rId71"/>
    <p:sldId id="2152" r:id="rId72"/>
    <p:sldId id="4818" r:id="rId73"/>
    <p:sldId id="2302" r:id="rId74"/>
    <p:sldId id="4821" r:id="rId75"/>
    <p:sldId id="2159" r:id="rId76"/>
    <p:sldId id="4822" r:id="rId77"/>
    <p:sldId id="2158" r:id="rId78"/>
    <p:sldId id="2160" r:id="rId79"/>
    <p:sldId id="533" r:id="rId80"/>
    <p:sldId id="534" r:id="rId81"/>
    <p:sldId id="535" r:id="rId82"/>
    <p:sldId id="537" r:id="rId83"/>
    <p:sldId id="538" r:id="rId84"/>
    <p:sldId id="539" r:id="rId85"/>
    <p:sldId id="540" r:id="rId86"/>
    <p:sldId id="541" r:id="rId87"/>
    <p:sldId id="542" r:id="rId88"/>
    <p:sldId id="4765" r:id="rId89"/>
    <p:sldId id="4761" r:id="rId90"/>
    <p:sldId id="2173" r:id="rId91"/>
    <p:sldId id="2174" r:id="rId92"/>
    <p:sldId id="2175" r:id="rId93"/>
    <p:sldId id="2176" r:id="rId94"/>
    <p:sldId id="4774" r:id="rId95"/>
    <p:sldId id="4768" r:id="rId96"/>
    <p:sldId id="2178" r:id="rId97"/>
    <p:sldId id="2179" r:id="rId98"/>
    <p:sldId id="2180" r:id="rId99"/>
    <p:sldId id="2181" r:id="rId100"/>
    <p:sldId id="2300" r:id="rId101"/>
    <p:sldId id="2183" r:id="rId102"/>
    <p:sldId id="1943" r:id="rId103"/>
    <p:sldId id="4819" r:id="rId104"/>
    <p:sldId id="4775" r:id="rId105"/>
    <p:sldId id="4779" r:id="rId106"/>
    <p:sldId id="4777" r:id="rId107"/>
    <p:sldId id="4781" r:id="rId108"/>
    <p:sldId id="4783" r:id="rId109"/>
    <p:sldId id="4782" r:id="rId110"/>
    <p:sldId id="1572" r:id="rId111"/>
    <p:sldId id="4788" r:id="rId112"/>
    <p:sldId id="2184" r:id="rId113"/>
    <p:sldId id="4756" r:id="rId114"/>
    <p:sldId id="2186" r:id="rId115"/>
    <p:sldId id="4757" r:id="rId116"/>
    <p:sldId id="2188" r:id="rId117"/>
    <p:sldId id="2189" r:id="rId118"/>
    <p:sldId id="2190" r:id="rId119"/>
    <p:sldId id="2191" r:id="rId120"/>
    <p:sldId id="2192" r:id="rId121"/>
    <p:sldId id="2193" r:id="rId122"/>
    <p:sldId id="2194" r:id="rId123"/>
    <p:sldId id="2195" r:id="rId124"/>
    <p:sldId id="2196" r:id="rId125"/>
    <p:sldId id="2197" r:id="rId126"/>
    <p:sldId id="2198" r:id="rId127"/>
    <p:sldId id="2203" r:id="rId128"/>
    <p:sldId id="2200" r:id="rId129"/>
    <p:sldId id="2201" r:id="rId130"/>
    <p:sldId id="4789" r:id="rId131"/>
    <p:sldId id="2204" r:id="rId132"/>
    <p:sldId id="2205" r:id="rId133"/>
    <p:sldId id="2206" r:id="rId134"/>
    <p:sldId id="2207" r:id="rId135"/>
    <p:sldId id="2208" r:id="rId136"/>
    <p:sldId id="2209" r:id="rId137"/>
    <p:sldId id="2210" r:id="rId138"/>
    <p:sldId id="4784" r:id="rId139"/>
    <p:sldId id="2212" r:id="rId140"/>
    <p:sldId id="4823" r:id="rId141"/>
    <p:sldId id="4883" r:id="rId142"/>
  </p:sldIdLst>
  <p:sldSz cx="12192000" cy="6858000"/>
  <p:notesSz cx="6858000" cy="9144000"/>
  <p:embeddedFontLst>
    <p:embeddedFont>
      <p:font typeface="微软雅黑" panose="020B0503020204020204" pitchFamily="34" charset="-122"/>
      <p:regular r:id="rId147"/>
    </p:embeddedFont>
    <p:embeddedFont>
      <p:font typeface="Segoe UI" panose="020B0502040204020203" pitchFamily="34" charset="0"/>
      <p:regular r:id="rId148"/>
      <p:bold r:id="rId149"/>
      <p:italic r:id="rId150"/>
      <p:boldItalic r:id="rId151"/>
    </p:embeddedFont>
    <p:embeddedFont>
      <p:font typeface="义启小楷书" panose="02010601030101010101" pitchFamily="2" charset="-128"/>
      <p:regular r:id="rId152"/>
    </p:embeddedFont>
    <p:embeddedFont>
      <p:font typeface="Segoe UI Black" panose="020B0A02040204020203" pitchFamily="34" charset="0"/>
      <p:bold r:id="rId153"/>
    </p:embeddedFont>
    <p:embeddedFont>
      <p:font typeface="等线" panose="02010600030101010101" charset="-122"/>
      <p:regular r:id="rId154"/>
    </p:embeddedFont>
    <p:embeddedFont>
      <p:font typeface="华文细黑" panose="02010600040101010101" pitchFamily="2" charset="-122"/>
      <p:regular r:id="rId155"/>
    </p:embeddedFont>
    <p:embeddedFont>
      <p:font typeface="Century" panose="02040604050505020304"/>
      <p:regular r:id="rId156"/>
    </p:embeddedFont>
    <p:embeddedFont>
      <p:font typeface="Calibri" panose="020F0502020204030204"/>
      <p:regular r:id="rId157"/>
      <p:bold r:id="rId158"/>
      <p:italic r:id="rId159"/>
      <p:boldItalic r:id="rId160"/>
    </p:embeddedFont>
    <p:embeddedFont>
      <p:font typeface="黑体" panose="02010609060101010101" pitchFamily="49" charset="-122"/>
      <p:regular r:id="rId161"/>
    </p:embeddedFont>
    <p:embeddedFont>
      <p:font typeface="Consolas" panose="020B0609020204030204" pitchFamily="49" charset="0"/>
      <p:regular r:id="rId162"/>
      <p:bold r:id="rId163"/>
      <p:italic r:id="rId164"/>
      <p:boldItalic r:id="rId165"/>
    </p:embeddedFont>
    <p:embeddedFont>
      <p:font typeface="Tahoma" panose="020B0604030504040204" pitchFamily="34" charset="0"/>
      <p:regular r:id="rId166"/>
      <p:bold r:id="rId167"/>
    </p:embeddedFont>
    <p:embeddedFont>
      <p:font typeface="Arial Black" panose="020B0A04020102020204" pitchFamily="34" charset="0"/>
      <p:bold r:id="rId168"/>
    </p:embeddedFont>
    <p:embeddedFont>
      <p:font typeface="Algerian" panose="04020705040A02060702" pitchFamily="82" charset="0"/>
      <p:regular r:id="rId169"/>
    </p:embeddedFont>
  </p:embeddedFontLst>
  <p:custDataLst>
    <p:tags r:id="rId1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userDrawn="1">
          <p15:clr>
            <a:srgbClr val="A4A3A4"/>
          </p15:clr>
        </p15:guide>
        <p15:guide id="2" pos="3840" userDrawn="1">
          <p15:clr>
            <a:srgbClr val="A4A3A4"/>
          </p15:clr>
        </p15:guide>
        <p15:guide id="1" orient="horz" pos="2175" userDrawn="1">
          <p15:clr>
            <a:srgbClr val="A4A3A4"/>
          </p15:clr>
        </p15:guide>
        <p15:guide id="2" pos="3840" userDrawn="1">
          <p15:clr>
            <a:srgbClr val="A4A3A4"/>
          </p15:clr>
        </p15:guide>
        <p15:guide id="1" orient="horz" pos="3237"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8B"/>
    <a:srgbClr val="FFE699"/>
    <a:srgbClr val="7030A0"/>
    <a:srgbClr val="0E7C7F"/>
    <a:srgbClr val="1387B7"/>
    <a:srgbClr val="0000FF"/>
    <a:srgbClr val="0066FF"/>
    <a:srgbClr val="FFC000"/>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5" autoAdjust="0"/>
    <p:restoredTop sz="73034" autoAdjust="0"/>
  </p:normalViewPr>
  <p:slideViewPr>
    <p:cSldViewPr snapToGrid="0" showGuides="1">
      <p:cViewPr varScale="1">
        <p:scale>
          <a:sx n="121" d="100"/>
          <a:sy n="121" d="100"/>
        </p:scale>
        <p:origin x="960" y="60"/>
      </p:cViewPr>
      <p:guideLst>
        <p:guide orient="horz" pos="2175"/>
        <p:guide pos="3840"/>
        <p:guide orient="horz" pos="2175"/>
        <p:guide pos="3840"/>
        <p:guide orient="horz" pos="3237"/>
        <p:guide pos="3888"/>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0" Type="http://schemas.openxmlformats.org/officeDocument/2006/relationships/tags" Target="tags/tag31.xml"/><Relationship Id="rId17" Type="http://schemas.openxmlformats.org/officeDocument/2006/relationships/slide" Target="slides/slide14.xml"/><Relationship Id="rId169" Type="http://schemas.openxmlformats.org/officeDocument/2006/relationships/font" Target="fonts/font23.fntdata"/><Relationship Id="rId168" Type="http://schemas.openxmlformats.org/officeDocument/2006/relationships/font" Target="fonts/font22.fntdata"/><Relationship Id="rId167" Type="http://schemas.openxmlformats.org/officeDocument/2006/relationships/font" Target="fonts/font21.fntdata"/><Relationship Id="rId166" Type="http://schemas.openxmlformats.org/officeDocument/2006/relationships/font" Target="fonts/font20.fntdata"/><Relationship Id="rId165" Type="http://schemas.openxmlformats.org/officeDocument/2006/relationships/font" Target="fonts/font19.fntdata"/><Relationship Id="rId164" Type="http://schemas.openxmlformats.org/officeDocument/2006/relationships/font" Target="fonts/font18.fntdata"/><Relationship Id="rId163" Type="http://schemas.openxmlformats.org/officeDocument/2006/relationships/font" Target="fonts/font17.fntdata"/><Relationship Id="rId162" Type="http://schemas.openxmlformats.org/officeDocument/2006/relationships/font" Target="fonts/font16.fntdata"/><Relationship Id="rId161" Type="http://schemas.openxmlformats.org/officeDocument/2006/relationships/font" Target="fonts/font15.fntdata"/><Relationship Id="rId160" Type="http://schemas.openxmlformats.org/officeDocument/2006/relationships/font" Target="fonts/font14.fntdata"/><Relationship Id="rId16" Type="http://schemas.openxmlformats.org/officeDocument/2006/relationships/slide" Target="slides/slide13.xml"/><Relationship Id="rId159" Type="http://schemas.openxmlformats.org/officeDocument/2006/relationships/font" Target="fonts/font13.fntdata"/><Relationship Id="rId158" Type="http://schemas.openxmlformats.org/officeDocument/2006/relationships/font" Target="fonts/font12.fntdata"/><Relationship Id="rId157" Type="http://schemas.openxmlformats.org/officeDocument/2006/relationships/font" Target="fonts/font11.fntdata"/><Relationship Id="rId156" Type="http://schemas.openxmlformats.org/officeDocument/2006/relationships/font" Target="fonts/font10.fntdata"/><Relationship Id="rId155" Type="http://schemas.openxmlformats.org/officeDocument/2006/relationships/font" Target="fonts/font9.fntdata"/><Relationship Id="rId154" Type="http://schemas.openxmlformats.org/officeDocument/2006/relationships/font" Target="fonts/font8.fntdata"/><Relationship Id="rId153" Type="http://schemas.openxmlformats.org/officeDocument/2006/relationships/font" Target="fonts/font7.fntdata"/><Relationship Id="rId152" Type="http://schemas.openxmlformats.org/officeDocument/2006/relationships/font" Target="fonts/font6.fntdata"/><Relationship Id="rId151" Type="http://schemas.openxmlformats.org/officeDocument/2006/relationships/font" Target="fonts/font5.fntdata"/><Relationship Id="rId150" Type="http://schemas.openxmlformats.org/officeDocument/2006/relationships/font" Target="fonts/font4.fntdata"/><Relationship Id="rId15" Type="http://schemas.openxmlformats.org/officeDocument/2006/relationships/slide" Target="slides/slide12.xml"/><Relationship Id="rId149" Type="http://schemas.openxmlformats.org/officeDocument/2006/relationships/font" Target="fonts/font3.fntdata"/><Relationship Id="rId148" Type="http://schemas.openxmlformats.org/officeDocument/2006/relationships/font" Target="fonts/font2.fntdata"/><Relationship Id="rId147" Type="http://schemas.openxmlformats.org/officeDocument/2006/relationships/font" Target="fonts/font1.fntdata"/><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handoutMaster" Target="handoutMasters/handoutMaster1.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endParaRPr lang="en-US" altLang="zh-CN" dirty="0"/>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endParaRPr lang="en-US" altLang="zh-CN" dirty="0"/>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最短时间是</a:t>
            </a:r>
            <a:r>
              <a:rPr lang="en-US" altLang="zh-CN" dirty="0"/>
              <a:t>cache</a:t>
            </a:r>
            <a:r>
              <a:rPr lang="zh-CN" altLang="en-US" dirty="0"/>
              <a:t>命中时间</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dirty="0"/>
              <a:t>5</a:t>
            </a:r>
            <a:r>
              <a:rPr lang="zh-CN" altLang="en-US" dirty="0"/>
              <a:t>条不同指令的控制流。</a:t>
            </a:r>
            <a:endParaRPr lang="en-US" altLang="zh-CN" dirty="0"/>
          </a:p>
          <a:p>
            <a:endParaRPr lang="en-US" altLang="zh-CN" dirty="0"/>
          </a:p>
          <a:p>
            <a:r>
              <a:rPr lang="zh-CN" altLang="en-US" dirty="0"/>
              <a:t>如果采用传统三级时序，指令执行过程将被分成若干机器周期，每一个机器周期又包括若干节拍，</a:t>
            </a:r>
            <a:endParaRPr lang="en-US" altLang="zh-CN" dirty="0"/>
          </a:p>
          <a:p>
            <a:endParaRPr lang="en-US" altLang="zh-CN" dirty="0"/>
          </a:p>
          <a:p>
            <a:r>
              <a:rPr lang="zh-CN" altLang="en-US" dirty="0"/>
              <a:t>如何划分机器周期将会对</a:t>
            </a:r>
            <a:r>
              <a:rPr lang="en-US" altLang="zh-CN" dirty="0"/>
              <a:t>CPU</a:t>
            </a:r>
            <a:r>
              <a:rPr lang="zh-CN" altLang="en-US" dirty="0"/>
              <a:t>性能造成影响，可以采用机器周期数，节拍数固定的定长指令周期，比如我们前面将指令周期分为固定的</a:t>
            </a:r>
            <a:r>
              <a:rPr lang="en-US" altLang="zh-CN" dirty="0"/>
              <a:t>3</a:t>
            </a:r>
            <a:r>
              <a:rPr lang="zh-CN" altLang="en-US" dirty="0"/>
              <a:t>个机器周期，每个机器周期</a:t>
            </a:r>
            <a:r>
              <a:rPr lang="en-US" altLang="zh-CN" dirty="0"/>
              <a:t>4</a:t>
            </a:r>
            <a:r>
              <a:rPr lang="zh-CN" altLang="en-US" dirty="0"/>
              <a:t>个节拍</a:t>
            </a:r>
            <a:endParaRPr lang="en-US" altLang="zh-CN" dirty="0"/>
          </a:p>
          <a:p>
            <a:endParaRPr lang="en-US" altLang="zh-CN" dirty="0"/>
          </a:p>
          <a:p>
            <a:r>
              <a:rPr lang="zh-CN" altLang="en-US" dirty="0"/>
              <a:t>这种方式会浪费一些节拍，比如计算周期的</a:t>
            </a:r>
            <a:r>
              <a:rPr lang="en-US" altLang="zh-CN" dirty="0"/>
              <a:t>T7</a:t>
            </a:r>
            <a:r>
              <a:rPr lang="zh-CN" altLang="en-US" dirty="0"/>
              <a:t>，</a:t>
            </a:r>
            <a:r>
              <a:rPr lang="en-US" altLang="zh-CN" dirty="0"/>
              <a:t>T8</a:t>
            </a:r>
            <a:r>
              <a:rPr lang="zh-CN" altLang="en-US" dirty="0"/>
              <a:t>，  执行指令周期的</a:t>
            </a:r>
            <a:r>
              <a:rPr lang="en-US" altLang="zh-CN" dirty="0"/>
              <a:t>T12</a:t>
            </a:r>
            <a:r>
              <a:rPr lang="zh-CN" altLang="en-US" dirty="0"/>
              <a:t>，还有</a:t>
            </a:r>
            <a:r>
              <a:rPr lang="en-US" altLang="zh-CN" dirty="0"/>
              <a:t>add</a:t>
            </a:r>
            <a:r>
              <a:rPr lang="zh-CN" altLang="en-US" dirty="0"/>
              <a:t>，</a:t>
            </a:r>
            <a:r>
              <a:rPr lang="en-US" altLang="zh-CN" dirty="0" err="1"/>
              <a:t>addi</a:t>
            </a:r>
            <a:r>
              <a:rPr lang="zh-CN" altLang="en-US" dirty="0"/>
              <a:t>指令的计算周期的所有节拍</a:t>
            </a:r>
            <a:r>
              <a:rPr lang="en-US" altLang="zh-CN" dirty="0"/>
              <a:t>T5~T8</a:t>
            </a:r>
            <a:r>
              <a:rPr lang="zh-CN" altLang="en-US" dirty="0"/>
              <a:t>。</a:t>
            </a:r>
            <a:endParaRPr lang="en-US" altLang="zh-CN" dirty="0"/>
          </a:p>
          <a:p>
            <a:endParaRPr lang="en-US" altLang="zh-CN" dirty="0"/>
          </a:p>
          <a:p>
            <a:endParaRPr lang="en-US" altLang="zh-CN" dirty="0"/>
          </a:p>
          <a:p>
            <a:r>
              <a:rPr lang="zh-CN" altLang="en-US" dirty="0"/>
              <a:t>相对而言变长指令周期更灵活，机器周期数和节拍数都可动态调整，一个机器周期需要多少节拍就安排多少节拍，后面我们将逐一介绍每一种思路的设计方法。</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三级时序状态机简单，设计实现容易。</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按照指令执行流程，我们很容易得到</a:t>
            </a:r>
            <a:r>
              <a:rPr lang="en-US" altLang="zh-CN" baseline="0" dirty="0"/>
              <a:t>5</a:t>
            </a:r>
            <a:r>
              <a:rPr lang="zh-CN" altLang="en-US" baseline="0" dirty="0"/>
              <a:t>条基本指令执行的状态转换图，如图所示，一共包括</a:t>
            </a:r>
            <a:r>
              <a:rPr lang="en-US" altLang="zh-CN" baseline="0" dirty="0"/>
              <a:t>S0-S24  25</a:t>
            </a:r>
            <a:r>
              <a:rPr lang="zh-CN" altLang="en-US" baseline="0" dirty="0"/>
              <a:t>个状态。</a:t>
            </a:r>
            <a:endParaRPr lang="en-US" altLang="zh-CN" baseline="0" dirty="0"/>
          </a:p>
          <a:p>
            <a:endParaRPr lang="en-US" altLang="zh-CN" baseline="0" dirty="0"/>
          </a:p>
          <a:p>
            <a:r>
              <a:rPr lang="zh-CN" altLang="en-US" baseline="0" dirty="0"/>
              <a:t>注意</a:t>
            </a:r>
            <a:r>
              <a:rPr lang="en-US" altLang="zh-CN" baseline="0" dirty="0"/>
              <a:t>0-3</a:t>
            </a:r>
            <a:r>
              <a:rPr lang="zh-CN" altLang="en-US" baseline="0" dirty="0"/>
              <a:t>是取指令阶段，在状态</a:t>
            </a:r>
            <a:r>
              <a:rPr lang="en-US" altLang="zh-CN" baseline="0" dirty="0"/>
              <a:t>3</a:t>
            </a:r>
            <a:r>
              <a:rPr lang="zh-CN" altLang="en-US" baseline="0" dirty="0"/>
              <a:t>需要进行状态分支，状态的切换与指令译码和时钟有关系，所有指令的最后一个状态都会进入公操作最终回到</a:t>
            </a:r>
            <a:r>
              <a:rPr lang="en-US" altLang="zh-CN" baseline="0" dirty="0"/>
              <a:t>S0</a:t>
            </a:r>
            <a:r>
              <a:rPr lang="zh-CN" altLang="en-US" baseline="0" dirty="0"/>
              <a:t>状态取指令。</a:t>
            </a:r>
            <a:endParaRPr lang="en-US" altLang="zh-CN" baseline="0" dirty="0"/>
          </a:p>
          <a:p>
            <a:endParaRPr lang="en-US" altLang="zh-CN" baseline="0" dirty="0"/>
          </a:p>
          <a:p>
            <a:r>
              <a:rPr lang="zh-CN" altLang="en-US" baseline="0" dirty="0"/>
              <a:t>随着指令数目增加，状态机将越来越复杂，为了简化设计，通常会将相同类型的指令的状态路径合并，比如这里</a:t>
            </a:r>
            <a:r>
              <a:rPr lang="en-US" altLang="zh-CN" baseline="0" dirty="0"/>
              <a:t>add</a:t>
            </a:r>
            <a:r>
              <a:rPr lang="zh-CN" altLang="en-US" baseline="0" dirty="0"/>
              <a:t>指令代表</a:t>
            </a:r>
            <a:r>
              <a:rPr lang="en-US" altLang="zh-CN" baseline="0" dirty="0"/>
              <a:t>R</a:t>
            </a:r>
            <a:r>
              <a:rPr lang="zh-CN" altLang="en-US" baseline="0" dirty="0"/>
              <a:t>行运算类指令，就可以共享</a:t>
            </a:r>
            <a:r>
              <a:rPr lang="en-US" altLang="zh-CN" baseline="0" dirty="0"/>
              <a:t>S19~S21</a:t>
            </a:r>
            <a:r>
              <a:rPr lang="zh-CN" altLang="en-US" baseline="0" dirty="0"/>
              <a:t>的状态路径，不同的</a:t>
            </a:r>
            <a:r>
              <a:rPr lang="en-US" altLang="zh-CN" baseline="0" dirty="0"/>
              <a:t>R</a:t>
            </a:r>
            <a:r>
              <a:rPr lang="zh-CN" altLang="en-US" baseline="0" dirty="0"/>
              <a:t>型运算类指令仅仅在实际运算的时候给出的运算选择控制信号不同，我们可以通过单独的运算器控制器产生这个运算控制信号。  同样</a:t>
            </a:r>
            <a:r>
              <a:rPr lang="en-US" altLang="zh-CN" baseline="0" dirty="0"/>
              <a:t>I</a:t>
            </a:r>
            <a:r>
              <a:rPr lang="zh-CN" altLang="en-US" baseline="0" dirty="0"/>
              <a:t>型运算指令也一样。</a:t>
            </a:r>
            <a:endParaRPr lang="en-US" altLang="zh-CN" baseline="0" dirty="0"/>
          </a:p>
          <a:p>
            <a:endParaRPr lang="en-US" altLang="zh-CN" baseline="0" dirty="0"/>
          </a:p>
          <a:p>
            <a:r>
              <a:rPr lang="zh-CN" altLang="en-US" baseline="0" dirty="0"/>
              <a:t>对于</a:t>
            </a:r>
            <a:r>
              <a:rPr lang="en-US" altLang="zh-CN" baseline="0" dirty="0" err="1"/>
              <a:t>beq</a:t>
            </a:r>
            <a:r>
              <a:rPr lang="zh-CN" altLang="en-US" baseline="0" dirty="0"/>
              <a:t>指令，由于相等才跳转，不相等不需要进行任何动作，所以当完成分支判断条件计算完成以后，可以根据状态字</a:t>
            </a:r>
            <a:r>
              <a:rPr lang="en-US" altLang="zh-CN" baseline="0" dirty="0"/>
              <a:t>equal</a:t>
            </a:r>
            <a:r>
              <a:rPr lang="zh-CN" altLang="en-US" baseline="0" dirty="0"/>
              <a:t>的值进行状态路径分支，如果相等则进入</a:t>
            </a:r>
            <a:r>
              <a:rPr lang="en-US" altLang="zh-CN" baseline="0" dirty="0"/>
              <a:t>S16-S17</a:t>
            </a:r>
            <a:r>
              <a:rPr lang="zh-CN" altLang="en-US" baseline="0" dirty="0"/>
              <a:t>以及</a:t>
            </a:r>
            <a:r>
              <a:rPr lang="en-US" altLang="zh-CN" baseline="0" dirty="0"/>
              <a:t>S18</a:t>
            </a:r>
            <a:r>
              <a:rPr lang="zh-CN" altLang="en-US" baseline="0" dirty="0"/>
              <a:t>路径计算分支目标地址修改</a:t>
            </a:r>
            <a:r>
              <a:rPr lang="en-US" altLang="zh-CN" baseline="0" dirty="0"/>
              <a:t>PC</a:t>
            </a:r>
            <a:r>
              <a:rPr lang="zh-CN" altLang="en-US" baseline="0" dirty="0"/>
              <a:t>值，如果不相等则直接进入公操作最终返回</a:t>
            </a:r>
            <a:r>
              <a:rPr lang="en-US" altLang="zh-CN" baseline="0" dirty="0"/>
              <a:t>S0</a:t>
            </a:r>
            <a:r>
              <a:rPr lang="zh-CN" altLang="en-US" baseline="0" dirty="0"/>
              <a:t>状态取指，这种优化使得</a:t>
            </a:r>
            <a:r>
              <a:rPr lang="en-US" altLang="zh-CN" baseline="0" dirty="0" err="1"/>
              <a:t>beq</a:t>
            </a:r>
            <a:r>
              <a:rPr lang="zh-CN" altLang="en-US" baseline="0" dirty="0"/>
              <a:t>指令在不需要分支时只需要</a:t>
            </a:r>
            <a:r>
              <a:rPr lang="en-US" altLang="zh-CN" baseline="0" dirty="0"/>
              <a:t>6</a:t>
            </a:r>
            <a:r>
              <a:rPr lang="zh-CN" altLang="en-US" baseline="0" dirty="0"/>
              <a:t>个时钟周期，进一步提升了程序执行性能。</a:t>
            </a:r>
            <a:endParaRPr lang="en-US" altLang="zh-CN" baseline="0" dirty="0"/>
          </a:p>
          <a:p>
            <a:endParaRPr lang="en-US" altLang="zh-CN" baseline="0" dirty="0"/>
          </a:p>
          <a:p>
            <a:r>
              <a:rPr lang="zh-CN" altLang="en-US" baseline="0" dirty="0"/>
              <a:t>有了状态机，就可以根据状态机构建状态转换表，如右侧表所示，利用状态表就可以得到次态与现态的逻辑表达式，构建状态机组合逻辑模块。</a:t>
            </a:r>
            <a:endParaRPr lang="en-US" altLang="zh-CN" baseline="0" dirty="0"/>
          </a:p>
          <a:p>
            <a:endParaRPr lang="en-US" altLang="zh-CN" baseline="0" dirty="0"/>
          </a:p>
          <a:p>
            <a:r>
              <a:rPr lang="zh-CN" altLang="en-US" baseline="0" dirty="0"/>
              <a:t>注意</a:t>
            </a:r>
            <a:r>
              <a:rPr lang="en-US" altLang="zh-CN" baseline="0" dirty="0"/>
              <a:t>MIPS R</a:t>
            </a:r>
            <a:r>
              <a:rPr lang="zh-CN" altLang="en-US" baseline="0" dirty="0"/>
              <a:t>型运算指令可以进行状态合并，精简状态图，单独用运算控制器生成</a:t>
            </a:r>
            <a:r>
              <a:rPr lang="en-US" altLang="zh-CN" baseline="0" dirty="0" err="1"/>
              <a:t>alu</a:t>
            </a:r>
            <a:r>
              <a:rPr lang="zh-CN" altLang="en-US" baseline="0" dirty="0"/>
              <a:t>运算控制信号</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来具体看看状态转换表，注意</a:t>
            </a:r>
            <a:r>
              <a:rPr lang="en-US" altLang="zh-CN" dirty="0"/>
              <a:t>S0</a:t>
            </a:r>
            <a:r>
              <a:rPr lang="zh-CN" altLang="en-US" dirty="0"/>
              <a:t>会无条件切换到</a:t>
            </a:r>
            <a:r>
              <a:rPr lang="en-US" altLang="zh-CN" dirty="0"/>
              <a:t>S1</a:t>
            </a:r>
            <a:r>
              <a:rPr lang="zh-CN" altLang="en-US" dirty="0"/>
              <a:t>状态，输入条件五个指令译码信号全部填的是无关项</a:t>
            </a:r>
            <a:r>
              <a:rPr lang="en-US" altLang="zh-CN" dirty="0"/>
              <a:t>x</a:t>
            </a:r>
            <a:endParaRPr lang="en-US" altLang="zh-CN" dirty="0"/>
          </a:p>
          <a:p>
            <a:r>
              <a:rPr lang="en-US" altLang="zh-CN" dirty="0"/>
              <a:t>S1</a:t>
            </a:r>
            <a:r>
              <a:rPr lang="zh-CN" altLang="en-US" dirty="0"/>
              <a:t>，到</a:t>
            </a:r>
            <a:r>
              <a:rPr lang="en-US" altLang="zh-CN" dirty="0"/>
              <a:t>S2</a:t>
            </a:r>
            <a:r>
              <a:rPr lang="zh-CN" altLang="en-US" dirty="0"/>
              <a:t>， </a:t>
            </a:r>
            <a:r>
              <a:rPr lang="en-US" altLang="zh-CN" dirty="0"/>
              <a:t>S2</a:t>
            </a:r>
            <a:r>
              <a:rPr lang="zh-CN" altLang="en-US" dirty="0"/>
              <a:t>到</a:t>
            </a:r>
            <a:r>
              <a:rPr lang="en-US" altLang="zh-CN" dirty="0"/>
              <a:t>S3</a:t>
            </a:r>
            <a:r>
              <a:rPr lang="zh-CN" altLang="en-US" dirty="0"/>
              <a:t>，</a:t>
            </a:r>
            <a:r>
              <a:rPr lang="en-US" altLang="zh-CN" dirty="0"/>
              <a:t>S3</a:t>
            </a:r>
            <a:r>
              <a:rPr lang="zh-CN" altLang="en-US" dirty="0"/>
              <a:t>会进行状态分支，分别根据不同的指令译码信号切换到不同的状态，注意图中紫色部分的填写。</a:t>
            </a:r>
            <a:endParaRPr lang="en-US" altLang="zh-CN" dirty="0"/>
          </a:p>
          <a:p>
            <a:endParaRPr lang="en-US" altLang="zh-CN" dirty="0"/>
          </a:p>
          <a:p>
            <a:r>
              <a:rPr lang="en-US" altLang="zh-CN" dirty="0" err="1"/>
              <a:t>Lw</a:t>
            </a:r>
            <a:r>
              <a:rPr lang="zh-CN" altLang="en-US" dirty="0"/>
              <a:t>指令对应</a:t>
            </a:r>
            <a:r>
              <a:rPr lang="en-US" altLang="zh-CN" dirty="0"/>
              <a:t>S4~S8</a:t>
            </a:r>
            <a:r>
              <a:rPr lang="zh-CN" altLang="en-US" dirty="0"/>
              <a:t>状态，其中</a:t>
            </a:r>
            <a:r>
              <a:rPr lang="en-US" altLang="zh-CN" dirty="0"/>
              <a:t>S4</a:t>
            </a:r>
            <a:r>
              <a:rPr lang="zh-CN" altLang="en-US" dirty="0"/>
              <a:t>无条件到</a:t>
            </a:r>
            <a:r>
              <a:rPr lang="en-US" altLang="zh-CN" dirty="0"/>
              <a:t>S5</a:t>
            </a:r>
            <a:r>
              <a:rPr lang="zh-CN" altLang="en-US" dirty="0"/>
              <a:t>，</a:t>
            </a:r>
            <a:r>
              <a:rPr lang="en-US" altLang="zh-CN" dirty="0"/>
              <a:t>S5</a:t>
            </a:r>
            <a:r>
              <a:rPr lang="zh-CN" altLang="en-US" dirty="0"/>
              <a:t>到</a:t>
            </a:r>
            <a:r>
              <a:rPr lang="en-US" altLang="zh-CN" dirty="0"/>
              <a:t>S6</a:t>
            </a:r>
            <a:r>
              <a:rPr lang="zh-CN" altLang="en-US" dirty="0"/>
              <a:t>，</a:t>
            </a:r>
            <a:r>
              <a:rPr lang="en-US" altLang="zh-CN" dirty="0"/>
              <a:t>S6</a:t>
            </a:r>
            <a:r>
              <a:rPr lang="zh-CN" altLang="en-US" dirty="0"/>
              <a:t>到</a:t>
            </a:r>
            <a:r>
              <a:rPr lang="en-US" altLang="zh-CN" dirty="0"/>
              <a:t>S7</a:t>
            </a:r>
            <a:r>
              <a:rPr lang="zh-CN" altLang="en-US" dirty="0"/>
              <a:t>，</a:t>
            </a:r>
            <a:r>
              <a:rPr lang="en-US" altLang="zh-CN" dirty="0"/>
              <a:t>S7</a:t>
            </a:r>
            <a:r>
              <a:rPr lang="zh-CN" altLang="en-US" dirty="0"/>
              <a:t>到</a:t>
            </a:r>
            <a:r>
              <a:rPr lang="en-US" altLang="zh-CN" dirty="0"/>
              <a:t>S8</a:t>
            </a:r>
            <a:r>
              <a:rPr lang="zh-CN" altLang="en-US" dirty="0"/>
              <a:t>，</a:t>
            </a:r>
            <a:r>
              <a:rPr lang="en-US" altLang="zh-CN" dirty="0"/>
              <a:t>S8</a:t>
            </a:r>
            <a:r>
              <a:rPr lang="zh-CN" altLang="en-US" dirty="0"/>
              <a:t>则直接进入</a:t>
            </a:r>
            <a:r>
              <a:rPr lang="en-US" altLang="zh-CN" dirty="0"/>
              <a:t>S0</a:t>
            </a:r>
            <a:r>
              <a:rPr lang="zh-CN" altLang="en-US" dirty="0"/>
              <a:t>，也就是返回取指令</a:t>
            </a:r>
            <a:endParaRPr lang="en-US" altLang="zh-CN" dirty="0"/>
          </a:p>
          <a:p>
            <a:endParaRPr lang="en-US" altLang="zh-CN" dirty="0"/>
          </a:p>
          <a:p>
            <a:r>
              <a:rPr lang="zh-CN" altLang="en-US" dirty="0"/>
              <a:t>依次类推，完成整个状态转换表就可以得到次态和现态的逻辑关系。</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使能信号保持多长时间？</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1</a:t>
            </a:r>
            <a:r>
              <a:rPr lang="zh-CN" altLang="en-US" dirty="0"/>
              <a:t>时刻</a:t>
            </a:r>
            <a:r>
              <a:rPr lang="en-US" altLang="zh-CN" dirty="0"/>
              <a:t>A</a:t>
            </a:r>
            <a:r>
              <a:rPr lang="zh-CN" altLang="en-US" dirty="0"/>
              <a:t>寄存器输入是狼群，</a:t>
            </a:r>
            <a:r>
              <a:rPr lang="en-US" altLang="zh-CN" dirty="0"/>
              <a:t>B</a:t>
            </a:r>
            <a:r>
              <a:rPr lang="zh-CN" altLang="en-US" dirty="0"/>
              <a:t>寄存器输入是一群羊，羊群必须在</a:t>
            </a:r>
            <a:r>
              <a:rPr lang="en-US" altLang="zh-CN" dirty="0"/>
              <a:t>hold</a:t>
            </a:r>
            <a:r>
              <a:rPr lang="zh-CN" altLang="en-US" dirty="0"/>
              <a:t>时间内进入寄存器</a:t>
            </a:r>
            <a:r>
              <a:rPr lang="en-US" altLang="zh-CN" dirty="0"/>
              <a:t>B</a:t>
            </a:r>
            <a:r>
              <a:rPr lang="zh-CN" altLang="en-US" dirty="0"/>
              <a:t>才算安全，那狼怎么样才能抓</a:t>
            </a:r>
            <a:r>
              <a:rPr lang="zh-CN" altLang="en-US"/>
              <a:t>到羊？狼选择什么路径时间最短？</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尝试给出</a:t>
            </a:r>
            <a:r>
              <a:rPr lang="en-US" altLang="zh-CN" dirty="0"/>
              <a:t>4</a:t>
            </a:r>
            <a:r>
              <a:rPr lang="zh-CN" altLang="en-US" dirty="0"/>
              <a:t>条指令的微指令序列</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p:sp>
      <p:sp>
        <p:nvSpPr>
          <p:cNvPr id="239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2189C530-12A4-40E9-9940-A071D21F408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7" name="组合 26"/>
          <p:cNvGrpSpPr/>
          <p:nvPr userDrawn="1"/>
        </p:nvGrpSpPr>
        <p:grpSpPr>
          <a:xfrm>
            <a:off x="4049" y="-2356"/>
            <a:ext cx="12187951" cy="6993161"/>
            <a:chOff x="4049" y="26519"/>
            <a:chExt cx="12187951" cy="6993161"/>
          </a:xfrm>
        </p:grpSpPr>
        <p:pic>
          <p:nvPicPr>
            <p:cNvPr id="28" name="图片 27"/>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a:fillRect/>
            </a:stretch>
          </p:blipFill>
          <p:spPr>
            <a:xfrm>
              <a:off x="6561" y="3618316"/>
              <a:ext cx="12185439" cy="3401364"/>
            </a:xfrm>
            <a:prstGeom prst="rect">
              <a:avLst/>
            </a:prstGeom>
          </p:spPr>
        </p:pic>
        <p:sp>
          <p:nvSpPr>
            <p:cNvPr id="29" name="矩形 28"/>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image" Target="../media/image3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0.jpeg"/><Relationship Id="rId2" Type="http://schemas.microsoft.com/office/2007/relationships/hdphoto" Target="../media/image40.wdp"/><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0.jpeg"/><Relationship Id="rId2" Type="http://schemas.microsoft.com/office/2007/relationships/hdphoto" Target="../media/image40.wdp"/><Relationship Id="rId1" Type="http://schemas.openxmlformats.org/officeDocument/2006/relationships/image" Target="../media/image3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39.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19.wmf"/><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image" Target="../media/image23.em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26.png"/><Relationship Id="rId1"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6.png"/><Relationship Id="rId1" Type="http://schemas.openxmlformats.org/officeDocument/2006/relationships/image" Target="../media/image25.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image" Target="../media/image28.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4.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tags" Target="../tags/tag28.xml"/><Relationship Id="rId2" Type="http://schemas.openxmlformats.org/officeDocument/2006/relationships/image" Target="../media/image26.png"/><Relationship Id="rId1" Type="http://schemas.openxmlformats.org/officeDocument/2006/relationships/image" Target="../media/image25.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3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35.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60880"/>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加法指令、除法指令、访存指令、浮点运算指令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659035"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200" b="1" dirty="0">
                <a:latin typeface="Segoe UI Black" panose="020B0A02040204020203" pitchFamily="34" charset="0"/>
                <a:ea typeface="微软雅黑" panose="020B0503020204020204" pitchFamily="34" charset="-122"/>
                <a:cs typeface="Segoe UI Black" panose="020B0A02040204020203" pitchFamily="34" charset="0"/>
              </a:rPr>
              <a:t>M[PC++]</a:t>
            </a:r>
            <a:endParaRPr lang="zh-CN" altLang="en-US" sz="1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274529"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121013"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1811497"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426991"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890024" y="3300603"/>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657980"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273475"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736508" y="3300603"/>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644015" y="4286885"/>
            <a:ext cx="8877935" cy="845804"/>
            <a:chOff x="1939017" y="4621806"/>
            <a:chExt cx="9363447" cy="749074"/>
          </a:xfrm>
        </p:grpSpPr>
        <p:cxnSp>
          <p:nvCxnSpPr>
            <p:cNvPr id="21" name="曲线连接符 20"/>
            <p:cNvCxnSpPr>
              <a:stCxn id="18" idx="3"/>
              <a:endCxn id="5" idx="5"/>
            </p:cNvCxnSpPr>
            <p:nvPr/>
          </p:nvCxnSpPr>
          <p:spPr>
            <a:xfrm rot="5400000">
              <a:off x="6619066" y="-58243"/>
              <a:ext cx="3349" cy="9363447"/>
            </a:xfrm>
            <a:prstGeom prst="curvedConnector3">
              <a:avLst>
                <a:gd name="adj1" fmla="val 12850010"/>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237313" y="4940661"/>
              <a:ext cx="880021" cy="430219"/>
            </a:xfrm>
            <a:prstGeom prst="rect">
              <a:avLst/>
            </a:prstGeom>
          </p:spPr>
          <p:txBody>
            <a:bodyPr wrap="squar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无中断</a:t>
              </a:r>
              <a:endPar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grpSp>
        <p:nvGrpSpPr>
          <p:cNvPr id="23" name="组合 22"/>
          <p:cNvGrpSpPr/>
          <p:nvPr/>
        </p:nvGrpSpPr>
        <p:grpSpPr>
          <a:xfrm>
            <a:off x="1235710" y="4453255"/>
            <a:ext cx="9692640" cy="1964055"/>
            <a:chOff x="1468101" y="4846525"/>
            <a:chExt cx="10222707" cy="1993324"/>
          </a:xfrm>
        </p:grpSpPr>
        <p:sp>
          <p:nvSpPr>
            <p:cNvPr id="24" name="Oval 4"/>
            <p:cNvSpPr>
              <a:spLocks noChangeArrowheads="1"/>
            </p:cNvSpPr>
            <p:nvPr/>
          </p:nvSpPr>
          <p:spPr bwMode="auto">
            <a:xfrm>
              <a:off x="5978077"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49368" y="3290750"/>
              <a:ext cx="1385665" cy="4497214"/>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8101" y="4846525"/>
              <a:ext cx="4509939" cy="1385665"/>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38114" cy="493014"/>
            </a:xfrm>
            <a:prstGeom prst="rect">
              <a:avLst/>
            </a:prstGeom>
          </p:spPr>
          <p:txBody>
            <a:bodyPr wrap="squar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grpSp>
        <p:nvGrpSpPr>
          <p:cNvPr id="108" name="组合 107"/>
          <p:cNvGrpSpPr/>
          <p:nvPr/>
        </p:nvGrpSpPr>
        <p:grpSpPr>
          <a:xfrm>
            <a:off x="9603757" y="5832508"/>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矩形 109"/>
            <p:cNvSpPr/>
            <p:nvPr/>
          </p:nvSpPr>
          <p:spPr>
            <a:xfrm>
              <a:off x="455430" y="4822224"/>
              <a:ext cx="2535663" cy="398780"/>
            </a:xfrm>
            <a:prstGeom prst="rect">
              <a:avLst/>
            </a:prstGeom>
          </p:spPr>
          <p:txBody>
            <a:bodyPr wrap="square">
              <a:spAutoFit/>
            </a:bodyPr>
            <a:p>
              <a:pPr algn="ctr">
                <a:defRPr/>
              </a:pPr>
              <a:r>
                <a:rPr lang="zh-CN" sz="2000" b="1" dirty="0">
                  <a:solidFill>
                    <a:schemeClr val="bg1"/>
                  </a:solidFill>
                  <a:latin typeface="微软雅黑" panose="020B0503020204020204" pitchFamily="34" charset="-122"/>
                  <a:ea typeface="微软雅黑" panose="020B0503020204020204" pitchFamily="34" charset="-122"/>
                </a:rPr>
                <a:t>状态机逻辑</a:t>
              </a:r>
              <a:endParaRPr 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animEffect transition="in" filter="wipe(left)">
                                      <p:cBhvr>
                                        <p:cTn id="63" dur="500"/>
                                        <p:tgtEl>
                                          <p:spTgt spid="4">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1" end="1"/>
                                            </p:txEl>
                                          </p:spTgt>
                                        </p:tgtEl>
                                        <p:attrNameLst>
                                          <p:attrName>style.visibility</p:attrName>
                                        </p:attrNameLst>
                                      </p:cBhvr>
                                      <p:to>
                                        <p:strVal val="visible"/>
                                      </p:to>
                                    </p:set>
                                    <p:animEffect transition="in" filter="wipe(left)">
                                      <p:cBhvr>
                                        <p:cTn id="68" dur="500"/>
                                        <p:tgtEl>
                                          <p:spTgt spid="4">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
                                            <p:txEl>
                                              <p:pRg st="2" end="2"/>
                                            </p:txEl>
                                          </p:spTgt>
                                        </p:tgtEl>
                                        <p:attrNameLst>
                                          <p:attrName>style.visibility</p:attrName>
                                        </p:attrNameLst>
                                      </p:cBhvr>
                                      <p:to>
                                        <p:strVal val="visible"/>
                                      </p:to>
                                    </p:set>
                                    <p:animEffect transition="in" filter="wipe(left)">
                                      <p:cBhvr>
                                        <p:cTn id="7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  </a:t>
            </a:r>
            <a:r>
              <a:rPr lang="en-US" altLang="zh-CN" b="1" dirty="0"/>
              <a:t>(</a:t>
            </a:r>
            <a:r>
              <a:rPr lang="zh-CN" altLang="en-US" b="1" dirty="0"/>
              <a:t>当前指令无法执行</a:t>
            </a:r>
            <a:r>
              <a:rPr lang="en-US" altLang="zh-CN" b="1" dirty="0"/>
              <a:t>)</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外部中断（当前指令执行完毕）</a:t>
            </a:r>
            <a:endParaRPr lang="zh-CN" altLang="en-US"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9" name="组合 8"/>
          <p:cNvGrpSpPr/>
          <p:nvPr/>
        </p:nvGrpSpPr>
        <p:grpSpPr>
          <a:xfrm>
            <a:off x="4636808" y="3586990"/>
            <a:ext cx="5199283" cy="4522722"/>
            <a:chOff x="4636808" y="3586990"/>
            <a:chExt cx="5199283" cy="4522722"/>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u="sng" dirty="0" err="1">
                  <a:solidFill>
                    <a:srgbClr val="C00000"/>
                  </a:solidFill>
                </a:rPr>
                <a:t>eret</a:t>
              </a:r>
              <a:endParaRPr lang="en-US" altLang="zh-CN" u="sng" dirty="0">
                <a:solidFill>
                  <a:srgbClr val="C00000"/>
                </a:solidFill>
              </a:endParaRPr>
            </a:p>
          </p:txBody>
        </p:sp>
      </p:grpSp>
      <p:grpSp>
        <p:nvGrpSpPr>
          <p:cNvPr id="359" name="组合 358"/>
          <p:cNvGrpSpPr/>
          <p:nvPr/>
        </p:nvGrpSpPr>
        <p:grpSpPr>
          <a:xfrm>
            <a:off x="1193663" y="1357065"/>
            <a:ext cx="4568842" cy="4568842"/>
            <a:chOff x="939464" y="1407865"/>
            <a:chExt cx="4568842" cy="4568842"/>
          </a:xfrm>
        </p:grpSpPr>
        <p:sp>
          <p:nvSpPr>
            <p:cNvPr id="375" name="弧形 37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6" name="文本框 37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92" name="组合 391"/>
          <p:cNvGrpSpPr/>
          <p:nvPr/>
        </p:nvGrpSpPr>
        <p:grpSpPr>
          <a:xfrm>
            <a:off x="6837990" y="1352315"/>
            <a:ext cx="5210439" cy="4568842"/>
            <a:chOff x="6837990" y="1352315"/>
            <a:chExt cx="5210439" cy="4568842"/>
          </a:xfrm>
        </p:grpSpPr>
        <p:sp>
          <p:nvSpPr>
            <p:cNvPr id="393" name="弧形 392"/>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弧形 393"/>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5" name="组合 394"/>
            <p:cNvGrpSpPr/>
            <p:nvPr/>
          </p:nvGrpSpPr>
          <p:grpSpPr>
            <a:xfrm>
              <a:off x="10961898" y="2919999"/>
              <a:ext cx="806337" cy="810310"/>
              <a:chOff x="4997657" y="3422580"/>
              <a:chExt cx="806337" cy="810310"/>
            </a:xfrm>
          </p:grpSpPr>
          <p:sp>
            <p:nvSpPr>
              <p:cNvPr id="405" name="椭圆 404"/>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06" name="文本框 405"/>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96" name="矩形 395"/>
            <p:cNvSpPr/>
            <p:nvPr/>
          </p:nvSpPr>
          <p:spPr>
            <a:xfrm>
              <a:off x="10535109" y="315826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nvGrpSpPr>
            <p:cNvPr id="397" name="组合 396"/>
            <p:cNvGrpSpPr/>
            <p:nvPr/>
          </p:nvGrpSpPr>
          <p:grpSpPr>
            <a:xfrm rot="9000000">
              <a:off x="10301264" y="1544536"/>
              <a:ext cx="806337" cy="810310"/>
              <a:chOff x="4834556" y="1305082"/>
              <a:chExt cx="806337" cy="810310"/>
            </a:xfrm>
          </p:grpSpPr>
          <p:sp>
            <p:nvSpPr>
              <p:cNvPr id="403" name="椭圆 402"/>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04" name="文本框 40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98" name="矩形 397"/>
            <p:cNvSpPr/>
            <p:nvPr/>
          </p:nvSpPr>
          <p:spPr>
            <a:xfrm>
              <a:off x="9870721" y="2025066"/>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sp>
          <p:nvSpPr>
            <p:cNvPr id="399" name="矩形 398"/>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sp>
          <p:nvSpPr>
            <p:cNvPr id="401" name="弧形 400"/>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2" name="文本框 401"/>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407" name="组合 406"/>
          <p:cNvGrpSpPr/>
          <p:nvPr/>
        </p:nvGrpSpPr>
        <p:grpSpPr>
          <a:xfrm>
            <a:off x="6407264" y="961847"/>
            <a:ext cx="4999568" cy="4959310"/>
            <a:chOff x="6407264" y="961847"/>
            <a:chExt cx="4999568" cy="4959310"/>
          </a:xfrm>
        </p:grpSpPr>
        <p:sp>
          <p:nvSpPr>
            <p:cNvPr id="408" name="矩形 407"/>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409" name="弧形 408"/>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0" name="弧形 409"/>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1" name="弧形 410"/>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2" name="组合 411"/>
            <p:cNvGrpSpPr/>
            <p:nvPr/>
          </p:nvGrpSpPr>
          <p:grpSpPr>
            <a:xfrm rot="5400000">
              <a:off x="8730742" y="959861"/>
              <a:ext cx="806337" cy="810310"/>
              <a:chOff x="4834556" y="1305082"/>
              <a:chExt cx="806337" cy="810310"/>
            </a:xfrm>
          </p:grpSpPr>
          <p:sp>
            <p:nvSpPr>
              <p:cNvPr id="429" name="椭圆 42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30" name="文本框 429"/>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13" name="矩形 412"/>
            <p:cNvSpPr/>
            <p:nvPr/>
          </p:nvSpPr>
          <p:spPr>
            <a:xfrm>
              <a:off x="8901064" y="18505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nvGrpSpPr>
            <p:cNvPr id="414" name="组合 413"/>
            <p:cNvGrpSpPr/>
            <p:nvPr/>
          </p:nvGrpSpPr>
          <p:grpSpPr>
            <a:xfrm>
              <a:off x="7581670" y="1288612"/>
              <a:ext cx="928406" cy="1183786"/>
              <a:chOff x="7581670" y="1263212"/>
              <a:chExt cx="928406" cy="1183786"/>
            </a:xfrm>
          </p:grpSpPr>
          <p:grpSp>
            <p:nvGrpSpPr>
              <p:cNvPr id="425" name="组合 424"/>
              <p:cNvGrpSpPr/>
              <p:nvPr/>
            </p:nvGrpSpPr>
            <p:grpSpPr>
              <a:xfrm rot="3600000">
                <a:off x="7583656" y="1261226"/>
                <a:ext cx="806337" cy="810310"/>
                <a:chOff x="4834556" y="1305082"/>
                <a:chExt cx="806337" cy="810310"/>
              </a:xfrm>
            </p:grpSpPr>
            <p:sp>
              <p:nvSpPr>
                <p:cNvPr id="427" name="椭圆 42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8" name="文本框 427"/>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26" name="矩形 425"/>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415" name="组合 414"/>
            <p:cNvGrpSpPr/>
            <p:nvPr/>
          </p:nvGrpSpPr>
          <p:grpSpPr>
            <a:xfrm>
              <a:off x="6760705" y="2111143"/>
              <a:ext cx="1184044" cy="900462"/>
              <a:chOff x="6760705" y="2085743"/>
              <a:chExt cx="1184044" cy="900462"/>
            </a:xfrm>
          </p:grpSpPr>
          <p:grpSp>
            <p:nvGrpSpPr>
              <p:cNvPr id="421" name="组合 420"/>
              <p:cNvGrpSpPr/>
              <p:nvPr/>
            </p:nvGrpSpPr>
            <p:grpSpPr>
              <a:xfrm rot="1800000">
                <a:off x="6760705" y="2085743"/>
                <a:ext cx="806337" cy="810310"/>
                <a:chOff x="4834556" y="1305082"/>
                <a:chExt cx="806337" cy="810310"/>
              </a:xfrm>
            </p:grpSpPr>
            <p:sp>
              <p:nvSpPr>
                <p:cNvPr id="423" name="椭圆 42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4" name="文本框 423"/>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22" name="矩形 421"/>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416" name="组合 415"/>
            <p:cNvGrpSpPr/>
            <p:nvPr/>
          </p:nvGrpSpPr>
          <p:grpSpPr>
            <a:xfrm>
              <a:off x="6462548" y="3225863"/>
              <a:ext cx="1300945" cy="810310"/>
              <a:chOff x="6462548" y="3200463"/>
              <a:chExt cx="1300945" cy="810310"/>
            </a:xfrm>
          </p:grpSpPr>
          <p:grpSp>
            <p:nvGrpSpPr>
              <p:cNvPr id="417" name="组合 416"/>
              <p:cNvGrpSpPr/>
              <p:nvPr/>
            </p:nvGrpSpPr>
            <p:grpSpPr>
              <a:xfrm>
                <a:off x="6462548" y="3200463"/>
                <a:ext cx="806337" cy="810310"/>
                <a:chOff x="4834556" y="1305082"/>
                <a:chExt cx="806337" cy="810310"/>
              </a:xfrm>
            </p:grpSpPr>
            <p:sp>
              <p:nvSpPr>
                <p:cNvPr id="419" name="椭圆 41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0" name="文本框 419"/>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18" name="矩形 417"/>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grpSp>
        <p:nvGrpSpPr>
          <p:cNvPr id="13" name="组合 12"/>
          <p:cNvGrpSpPr/>
          <p:nvPr/>
        </p:nvGrpSpPr>
        <p:grpSpPr>
          <a:xfrm>
            <a:off x="6167054" y="1352315"/>
            <a:ext cx="5239778" cy="4651019"/>
            <a:chOff x="6167054" y="1352315"/>
            <a:chExt cx="5239778" cy="4651019"/>
          </a:xfrm>
        </p:grpSpPr>
        <p:grpSp>
          <p:nvGrpSpPr>
            <p:cNvPr id="431" name="组合 430"/>
            <p:cNvGrpSpPr/>
            <p:nvPr/>
          </p:nvGrpSpPr>
          <p:grpSpPr>
            <a:xfrm>
              <a:off x="6393409" y="1352315"/>
              <a:ext cx="5013423" cy="4651019"/>
              <a:chOff x="6393409" y="1352315"/>
              <a:chExt cx="5013423" cy="4651019"/>
            </a:xfrm>
          </p:grpSpPr>
          <p:sp>
            <p:nvSpPr>
              <p:cNvPr id="432" name="弧形 431"/>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3" name="弧形 432"/>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4" name="弧形 433"/>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35" name="组合 434"/>
              <p:cNvGrpSpPr/>
              <p:nvPr/>
            </p:nvGrpSpPr>
            <p:grpSpPr>
              <a:xfrm>
                <a:off x="6766133" y="4304890"/>
                <a:ext cx="1202573" cy="883671"/>
                <a:chOff x="6766133" y="4279490"/>
                <a:chExt cx="1202573" cy="883671"/>
              </a:xfrm>
            </p:grpSpPr>
            <p:grpSp>
              <p:nvGrpSpPr>
                <p:cNvPr id="442" name="组合 441"/>
                <p:cNvGrpSpPr/>
                <p:nvPr/>
              </p:nvGrpSpPr>
              <p:grpSpPr>
                <a:xfrm rot="9000000">
                  <a:off x="6766133" y="4352851"/>
                  <a:ext cx="806337" cy="810310"/>
                  <a:chOff x="4997657" y="3422580"/>
                  <a:chExt cx="806337" cy="810310"/>
                </a:xfrm>
              </p:grpSpPr>
              <p:sp>
                <p:nvSpPr>
                  <p:cNvPr id="444" name="椭圆 443"/>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45" name="文本框 444"/>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443" name="矩形 442"/>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436" name="组合 435"/>
              <p:cNvGrpSpPr/>
              <p:nvPr/>
            </p:nvGrpSpPr>
            <p:grpSpPr>
              <a:xfrm>
                <a:off x="7598689" y="4871592"/>
                <a:ext cx="911969" cy="1131742"/>
                <a:chOff x="7598689" y="4846192"/>
                <a:chExt cx="911969" cy="1131742"/>
              </a:xfrm>
            </p:grpSpPr>
            <p:grpSp>
              <p:nvGrpSpPr>
                <p:cNvPr id="438" name="组合 437"/>
                <p:cNvGrpSpPr/>
                <p:nvPr/>
              </p:nvGrpSpPr>
              <p:grpSpPr>
                <a:xfrm rot="7200000">
                  <a:off x="7600675" y="5169611"/>
                  <a:ext cx="806337" cy="810310"/>
                  <a:chOff x="4997657" y="3422580"/>
                  <a:chExt cx="806337" cy="810310"/>
                </a:xfrm>
              </p:grpSpPr>
              <p:sp>
                <p:nvSpPr>
                  <p:cNvPr id="440" name="椭圆 43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41" name="文本框 44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439" name="矩形 43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sp>
            <p:nvSpPr>
              <p:cNvPr id="437" name="矩形 436"/>
              <p:cNvSpPr/>
              <p:nvPr/>
            </p:nvSpPr>
            <p:spPr>
              <a:xfrm>
                <a:off x="6393409" y="53264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grpSp>
        <p:sp>
          <p:nvSpPr>
            <p:cNvPr id="446" name="文本框 445"/>
            <p:cNvSpPr txBox="1"/>
            <p:nvPr/>
          </p:nvSpPr>
          <p:spPr>
            <a:xfrm>
              <a:off x="6167054" y="40017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96" name="组合 495"/>
          <p:cNvGrpSpPr/>
          <p:nvPr/>
        </p:nvGrpSpPr>
        <p:grpSpPr>
          <a:xfrm>
            <a:off x="6837990" y="1352315"/>
            <a:ext cx="4907383" cy="4968952"/>
            <a:chOff x="6837990" y="1352315"/>
            <a:chExt cx="4907383" cy="4968952"/>
          </a:xfrm>
        </p:grpSpPr>
        <p:sp>
          <p:nvSpPr>
            <p:cNvPr id="497" name="弧形 496"/>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8" name="弧形 497"/>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99" name="组合 498"/>
            <p:cNvGrpSpPr/>
            <p:nvPr/>
          </p:nvGrpSpPr>
          <p:grpSpPr>
            <a:xfrm rot="3600000">
              <a:off x="9845866" y="5213651"/>
              <a:ext cx="806337" cy="810310"/>
              <a:chOff x="4997657" y="3422580"/>
              <a:chExt cx="806337" cy="810310"/>
            </a:xfrm>
          </p:grpSpPr>
          <p:sp>
            <p:nvSpPr>
              <p:cNvPr id="511" name="椭圆 51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512" name="文本框 511"/>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500" name="矩形 499"/>
            <p:cNvSpPr/>
            <p:nvPr/>
          </p:nvSpPr>
          <p:spPr>
            <a:xfrm>
              <a:off x="9719005" y="49421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nvGrpSpPr>
            <p:cNvPr id="501" name="组合 500"/>
            <p:cNvGrpSpPr/>
            <p:nvPr/>
          </p:nvGrpSpPr>
          <p:grpSpPr>
            <a:xfrm rot="1800000">
              <a:off x="10683349" y="4380942"/>
              <a:ext cx="806337" cy="810310"/>
              <a:chOff x="4997657" y="3422580"/>
              <a:chExt cx="806337" cy="810310"/>
            </a:xfrm>
          </p:grpSpPr>
          <p:sp>
            <p:nvSpPr>
              <p:cNvPr id="509" name="椭圆 50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510" name="文本框 509"/>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502" name="组合 501"/>
            <p:cNvGrpSpPr/>
            <p:nvPr/>
          </p:nvGrpSpPr>
          <p:grpSpPr>
            <a:xfrm>
              <a:off x="8590655" y="5238107"/>
              <a:ext cx="944030" cy="1062085"/>
              <a:chOff x="8590655" y="5212707"/>
              <a:chExt cx="944030" cy="1062085"/>
            </a:xfrm>
          </p:grpSpPr>
          <p:grpSp>
            <p:nvGrpSpPr>
              <p:cNvPr id="505" name="组合 504"/>
              <p:cNvGrpSpPr/>
              <p:nvPr/>
            </p:nvGrpSpPr>
            <p:grpSpPr>
              <a:xfrm rot="5400000">
                <a:off x="8726361" y="5466469"/>
                <a:ext cx="806337" cy="810310"/>
                <a:chOff x="4997657" y="3422580"/>
                <a:chExt cx="806337" cy="810310"/>
              </a:xfrm>
            </p:grpSpPr>
            <p:sp>
              <p:nvSpPr>
                <p:cNvPr id="507" name="椭圆 506"/>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508" name="文本框 507"/>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506" name="矩形 505"/>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503" name="矩形 502"/>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
          <p:nvSpPr>
            <p:cNvPr id="504" name="矩形 503"/>
            <p:cNvSpPr/>
            <p:nvPr/>
          </p:nvSpPr>
          <p:spPr>
            <a:xfrm>
              <a:off x="10314100" y="4362775"/>
              <a:ext cx="453970" cy="369332"/>
            </a:xfrm>
            <a:prstGeom prst="rect">
              <a:avLst/>
            </a:prstGeom>
          </p:spPr>
          <p:txBody>
            <a:bodyPr wrap="none">
              <a:spAutoFit/>
            </a:bodyPr>
            <a:lstStyle/>
            <a:p>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wipe(up)">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6"/>
                                        </p:tgtEl>
                                        <p:attrNameLst>
                                          <p:attrName>style.visibility</p:attrName>
                                        </p:attrNameLst>
                                      </p:cBhvr>
                                      <p:to>
                                        <p:strVal val="visible"/>
                                      </p:to>
                                    </p:set>
                                    <p:animEffect transition="in" filter="wipe(down)">
                                      <p:cBhvr>
                                        <p:cTn id="17" dur="500"/>
                                        <p:tgtEl>
                                          <p:spTgt spid="4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92"/>
                                        </p:tgtEl>
                                        <p:attrNameLst>
                                          <p:attrName>style.visibility</p:attrName>
                                        </p:attrNameLst>
                                      </p:cBhvr>
                                      <p:to>
                                        <p:strVal val="visible"/>
                                      </p:to>
                                    </p:set>
                                    <p:animEffect transition="in" filter="wipe(down)">
                                      <p:cBhvr>
                                        <p:cTn id="32"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clrChange>
              <a:clrFrom>
                <a:srgbClr val="FFFFFF"/>
              </a:clrFrom>
              <a:clrTo>
                <a:srgbClr val="FFFFFF">
                  <a:alpha val="0"/>
                </a:srgbClr>
              </a:clrTo>
            </a:clrChange>
          </a:blip>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clrChange>
              <a:clrFrom>
                <a:srgbClr val="FFFFFF"/>
              </a:clrFrom>
              <a:clrTo>
                <a:srgbClr val="FFFFFF">
                  <a:alpha val="0"/>
                </a:srgbClr>
              </a:clrTo>
            </a:clrChange>
          </a:blip>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直接箭头连接符 149"/>
          <p:cNvCxnSpPr/>
          <p:nvPr/>
        </p:nvCxnSpPr>
        <p:spPr>
          <a:xfrm>
            <a:off x="10619359" y="2257100"/>
            <a:ext cx="984876" cy="0"/>
          </a:xfrm>
          <a:prstGeom prst="straightConnector1">
            <a:avLst/>
          </a:prstGeom>
          <a:noFill/>
          <a:ln w="50800" cap="sq" cmpd="sng" algn="ctr">
            <a:solidFill>
              <a:sysClr val="windowText" lastClr="000000"/>
            </a:solidFill>
            <a:prstDash val="solid"/>
            <a:miter lim="800000"/>
            <a:headEnd type="none"/>
            <a:tailEnd type="none" w="lg" len="lg"/>
          </a:ln>
          <a:effectLst/>
        </p:spPr>
      </p:cxnSp>
      <p:sp>
        <p:nvSpPr>
          <p:cNvPr id="42" name="矩形 41"/>
          <p:cNvSpPr/>
          <p:nvPr/>
        </p:nvSpPr>
        <p:spPr>
          <a:xfrm>
            <a:off x="1091045" y="1047764"/>
            <a:ext cx="4970930" cy="30822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77" name="Line 17"/>
          <p:cNvSpPr>
            <a:spLocks noChangeShapeType="1"/>
          </p:cNvSpPr>
          <p:nvPr/>
        </p:nvSpPr>
        <p:spPr bwMode="auto">
          <a:xfrm>
            <a:off x="3196024" y="2003298"/>
            <a:ext cx="1851479"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矩形 80"/>
          <p:cNvSpPr/>
          <p:nvPr/>
        </p:nvSpPr>
        <p:spPr>
          <a:xfrm>
            <a:off x="1456888" y="1510240"/>
            <a:ext cx="1731517" cy="978071"/>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微程序入口查找组合逻辑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矩形 88"/>
          <p:cNvSpPr/>
          <p:nvPr/>
        </p:nvSpPr>
        <p:spPr>
          <a:xfrm>
            <a:off x="3476961" y="2009168"/>
            <a:ext cx="1585536" cy="338554"/>
          </a:xfrm>
          <a:prstGeom prst="rect">
            <a:avLst/>
          </a:prstGeom>
        </p:spPr>
        <p:txBody>
          <a:bodyPr wrap="square">
            <a:spAutoFit/>
          </a:bodyPr>
          <a:lstStyle/>
          <a:p>
            <a:pPr algn="ctr"/>
            <a:r>
              <a:rPr lang="en-US" altLang="zh-CN" sz="1600">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a:latin typeface="Times New Roman" panose="02020603050405020304" pitchFamily="18" charset="0"/>
                <a:ea typeface="宋体" panose="02010600030101010101" pitchFamily="2" charset="-122"/>
                <a:cs typeface="Times New Roman" panose="02020603050405020304" pitchFamily="18" charset="0"/>
              </a:rPr>
              <a:t>分支地址</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矩形 110"/>
          <p:cNvSpPr/>
          <p:nvPr/>
        </p:nvSpPr>
        <p:spPr>
          <a:xfrm>
            <a:off x="9237178" y="1574501"/>
            <a:ext cx="1376443" cy="1392436"/>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控制</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存储器</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2" name="直接箭头连接符 111"/>
          <p:cNvCxnSpPr/>
          <p:nvPr/>
        </p:nvCxnSpPr>
        <p:spPr>
          <a:xfrm>
            <a:off x="11614434" y="2278456"/>
            <a:ext cx="0" cy="2699148"/>
          </a:xfrm>
          <a:prstGeom prst="straightConnector1">
            <a:avLst/>
          </a:prstGeom>
          <a:noFill/>
          <a:ln w="5080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271354"/>
            <a:ext cx="1066727" cy="0"/>
          </a:xfrm>
          <a:prstGeom prst="straightConnector1">
            <a:avLst/>
          </a:prstGeom>
          <a:noFill/>
          <a:ln w="38100" cap="flat" cmpd="sng" algn="ctr">
            <a:solidFill>
              <a:sysClr val="windowText" lastClr="000000"/>
            </a:solidFill>
            <a:prstDash val="solid"/>
            <a:miter lim="800000"/>
            <a:headEnd type="none"/>
            <a:tailEnd type="triangle" w="med" len="lg"/>
          </a:ln>
          <a:effectLst/>
        </p:spPr>
      </p:cxnSp>
      <p:grpSp>
        <p:nvGrpSpPr>
          <p:cNvPr id="141" name="组合 140"/>
          <p:cNvGrpSpPr/>
          <p:nvPr/>
        </p:nvGrpSpPr>
        <p:grpSpPr>
          <a:xfrm>
            <a:off x="6918617" y="1503589"/>
            <a:ext cx="1654828" cy="1451470"/>
            <a:chOff x="6792102" y="1861049"/>
            <a:chExt cx="1654828" cy="1451470"/>
          </a:xfrm>
        </p:grpSpPr>
        <p:cxnSp>
          <p:nvCxnSpPr>
            <p:cNvPr id="145" name="直接连接符 144"/>
            <p:cNvCxnSpPr/>
            <p:nvPr/>
          </p:nvCxnSpPr>
          <p:spPr>
            <a:xfrm>
              <a:off x="7635708" y="2169452"/>
              <a:ext cx="0" cy="207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zh-CN" kern="0">
                  <a:latin typeface="Times New Roman" panose="02020603050405020304" pitchFamily="18" charset="0"/>
                  <a:ea typeface="宋体" panose="02010600030101010101" pitchFamily="2" charset="-122"/>
                  <a:cs typeface="Times New Roman" panose="02020603050405020304" pitchFamily="18" charset="0"/>
                </a:rPr>
                <a:t>μ</a:t>
              </a:r>
              <a:r>
                <a:rPr lang="en-US" altLang="zh-CN" kern="0">
                  <a:latin typeface="Times New Roman" panose="02020603050405020304" pitchFamily="18" charset="0"/>
                  <a:ea typeface="宋体" panose="02010600030101010101" pitchFamily="2" charset="-122"/>
                  <a:cs typeface="Times New Roman" panose="02020603050405020304" pitchFamily="18" charset="0"/>
                </a:rPr>
                <a:t>AR</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 name="矩形 142"/>
            <p:cNvSpPr/>
            <p:nvPr/>
          </p:nvSpPr>
          <p:spPr>
            <a:xfrm>
              <a:off x="6792102" y="2943187"/>
              <a:ext cx="1654828"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微地址寄存器</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6" name="矩形 145"/>
            <p:cNvSpPr/>
            <p:nvPr/>
          </p:nvSpPr>
          <p:spPr>
            <a:xfrm>
              <a:off x="6936273" y="1861049"/>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时钟控制</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148" name="直接箭头连接符 147"/>
          <p:cNvCxnSpPr/>
          <p:nvPr/>
        </p:nvCxnSpPr>
        <p:spPr>
          <a:xfrm flipH="1">
            <a:off x="8709941" y="4981068"/>
            <a:ext cx="2900533" cy="0"/>
          </a:xfrm>
          <a:prstGeom prst="straightConnector1">
            <a:avLst/>
          </a:prstGeom>
          <a:noFill/>
          <a:ln w="50800" cap="flat" cmpd="sng" algn="ctr">
            <a:solidFill>
              <a:sysClr val="windowText" lastClr="000000"/>
            </a:solidFill>
            <a:prstDash val="solid"/>
            <a:miter lim="800000"/>
            <a:headEnd type="none"/>
            <a:tailEnd type="triangle" w="sm" len="lg"/>
          </a:ln>
          <a:effectLst/>
        </p:spPr>
      </p:cxnSp>
      <p:sp>
        <p:nvSpPr>
          <p:cNvPr id="151" name="矩形 150"/>
          <p:cNvSpPr/>
          <p:nvPr/>
        </p:nvSpPr>
        <p:spPr>
          <a:xfrm>
            <a:off x="10394894" y="1884297"/>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微指令</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p:cNvSpPr/>
          <p:nvPr/>
        </p:nvSpPr>
        <p:spPr>
          <a:xfrm>
            <a:off x="1237008" y="1106359"/>
            <a:ext cx="2242743" cy="369332"/>
          </a:xfrm>
          <a:prstGeom prst="rect">
            <a:avLst/>
          </a:prstGeom>
        </p:spPr>
        <p:txBody>
          <a:bodyPr wrap="square">
            <a:spAutoFit/>
          </a:bodyP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地址转移逻辑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7" name="组合 26"/>
          <p:cNvGrpSpPr/>
          <p:nvPr/>
        </p:nvGrpSpPr>
        <p:grpSpPr>
          <a:xfrm>
            <a:off x="1808645" y="3869023"/>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29612" y="4504275"/>
            <a:ext cx="1825522"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状态条件</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1</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j</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Line 17"/>
          <p:cNvSpPr>
            <a:spLocks noChangeShapeType="1"/>
          </p:cNvSpPr>
          <p:nvPr/>
        </p:nvSpPr>
        <p:spPr bwMode="auto">
          <a:xfrm>
            <a:off x="5703118" y="2296973"/>
            <a:ext cx="1650878"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矩形 107"/>
          <p:cNvSpPr/>
          <p:nvPr/>
        </p:nvSpPr>
        <p:spPr>
          <a:xfrm>
            <a:off x="3550290" y="1374083"/>
            <a:ext cx="1585536" cy="338554"/>
          </a:xfrm>
          <a:prstGeom prst="rect">
            <a:avLst/>
          </a:prstGeom>
        </p:spPr>
        <p:txBody>
          <a:bodyPr wrap="square">
            <a:spAutoFit/>
          </a:bodyPr>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下址字段</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0" name="直接箭头连接符 159"/>
          <p:cNvCxnSpPr/>
          <p:nvPr/>
        </p:nvCxnSpPr>
        <p:spPr>
          <a:xfrm>
            <a:off x="385011" y="2003441"/>
            <a:ext cx="1056633" cy="0"/>
          </a:xfrm>
          <a:prstGeom prst="straightConnector1">
            <a:avLst/>
          </a:prstGeom>
          <a:noFill/>
          <a:ln w="38100" cap="flat" cmpd="sng" algn="ctr">
            <a:solidFill>
              <a:sysClr val="windowText" lastClr="000000"/>
            </a:solidFill>
            <a:prstDash val="solid"/>
            <a:miter lim="800000"/>
            <a:headEnd type="none"/>
            <a:tailEnd type="triangle" w="med" len="lg"/>
          </a:ln>
          <a:effectLst/>
        </p:spPr>
      </p:cxnSp>
      <p:sp>
        <p:nvSpPr>
          <p:cNvPr id="161" name="矩形 160"/>
          <p:cNvSpPr/>
          <p:nvPr/>
        </p:nvSpPr>
        <p:spPr>
          <a:xfrm>
            <a:off x="280373" y="1349857"/>
            <a:ext cx="901520" cy="646331"/>
          </a:xfrm>
          <a:prstGeom prst="rect">
            <a:avLst/>
          </a:prstGeom>
        </p:spPr>
        <p:txBody>
          <a:bodyPr wrap="square">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IR</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指令字</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Line 17"/>
          <p:cNvSpPr>
            <a:spLocks noChangeShapeType="1"/>
          </p:cNvSpPr>
          <p:nvPr/>
        </p:nvSpPr>
        <p:spPr bwMode="auto">
          <a:xfrm>
            <a:off x="3978012" y="2314609"/>
            <a:ext cx="1069491"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2" name="Line 17"/>
          <p:cNvSpPr>
            <a:spLocks noChangeShapeType="1"/>
          </p:cNvSpPr>
          <p:nvPr/>
        </p:nvSpPr>
        <p:spPr bwMode="auto">
          <a:xfrm>
            <a:off x="3960831" y="2937232"/>
            <a:ext cx="1086672"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 name="Line 17"/>
          <p:cNvSpPr>
            <a:spLocks noChangeShapeType="1"/>
          </p:cNvSpPr>
          <p:nvPr/>
        </p:nvSpPr>
        <p:spPr bwMode="auto">
          <a:xfrm>
            <a:off x="3978012" y="1691987"/>
            <a:ext cx="1069491"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流程图: 手动操作 113"/>
          <p:cNvSpPr/>
          <p:nvPr/>
        </p:nvSpPr>
        <p:spPr>
          <a:xfrm rot="16200000">
            <a:off x="4593781" y="1946559"/>
            <a:ext cx="1600881" cy="678199"/>
          </a:xfrm>
          <a:prstGeom prst="flowChartManualOperation">
            <a:avLst/>
          </a:pr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 name="肘形连接符 7"/>
          <p:cNvCxnSpPr/>
          <p:nvPr/>
        </p:nvCxnSpPr>
        <p:spPr>
          <a:xfrm flipV="1">
            <a:off x="3145354" y="2916486"/>
            <a:ext cx="2248868" cy="407902"/>
          </a:xfrm>
          <a:prstGeom prst="bentConnector2">
            <a:avLst/>
          </a:prstGeom>
          <a:noFill/>
          <a:ln w="25400" cap="flat" cmpd="sng" algn="ctr">
            <a:solidFill>
              <a:sysClr val="windowText" lastClr="000000"/>
            </a:solidFill>
            <a:prstDash val="solid"/>
            <a:miter lim="800000"/>
            <a:headEnd type="none"/>
            <a:tailEnd type="triangle" w="med" len="lg"/>
          </a:ln>
          <a:effectLst/>
        </p:spPr>
      </p:cxnSp>
      <p:sp>
        <p:nvSpPr>
          <p:cNvPr id="12" name="文本框 11"/>
          <p:cNvSpPr txBox="1"/>
          <p:nvPr/>
        </p:nvSpPr>
        <p:spPr>
          <a:xfrm>
            <a:off x="5017163" y="1502120"/>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0</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5" name="文本框 154"/>
          <p:cNvSpPr txBox="1"/>
          <p:nvPr/>
        </p:nvSpPr>
        <p:spPr>
          <a:xfrm>
            <a:off x="5017163" y="1818924"/>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9" name="文本框 158"/>
          <p:cNvSpPr txBox="1"/>
          <p:nvPr/>
        </p:nvSpPr>
        <p:spPr>
          <a:xfrm>
            <a:off x="5017163" y="2131364"/>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rot="5400000">
            <a:off x="5055813" y="2120081"/>
            <a:ext cx="736099"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MUX</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4" name="矩形 153"/>
          <p:cNvSpPr/>
          <p:nvPr/>
        </p:nvSpPr>
        <p:spPr>
          <a:xfrm>
            <a:off x="1440720" y="2890004"/>
            <a:ext cx="1724609" cy="978071"/>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条件判别测试</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组合逻辑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6" name="组合 85"/>
          <p:cNvGrpSpPr/>
          <p:nvPr/>
        </p:nvGrpSpPr>
        <p:grpSpPr>
          <a:xfrm flipV="1">
            <a:off x="7656485" y="203243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矩形 90"/>
          <p:cNvSpPr/>
          <p:nvPr/>
        </p:nvSpPr>
        <p:spPr>
          <a:xfrm>
            <a:off x="3246363" y="1689402"/>
            <a:ext cx="2033677" cy="338554"/>
          </a:xfrm>
          <a:prstGeom prst="rect">
            <a:avLst/>
          </a:prstGeom>
        </p:spPr>
        <p:txBody>
          <a:bodyPr wrap="square">
            <a:spAutoFit/>
          </a:bodyPr>
          <a:lstStyle/>
          <a:p>
            <a:pPr algn="ctr"/>
            <a:r>
              <a:rPr lang="en-US" altLang="zh-CN" sz="1600">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0</a:t>
            </a:r>
            <a:r>
              <a:rPr lang="zh-CN" altLang="en-US" sz="1600">
                <a:latin typeface="Times New Roman" panose="02020603050405020304" pitchFamily="18" charset="0"/>
                <a:ea typeface="宋体" panose="02010600030101010101" pitchFamily="2" charset="-122"/>
                <a:cs typeface="Times New Roman" panose="02020603050405020304" pitchFamily="18" charset="0"/>
              </a:rPr>
              <a:t>分支地址</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矩形 93"/>
          <p:cNvSpPr/>
          <p:nvPr/>
        </p:nvSpPr>
        <p:spPr>
          <a:xfrm>
            <a:off x="3980718" y="2267016"/>
            <a:ext cx="787082" cy="369332"/>
          </a:xfrm>
          <a:prstGeom prst="rect">
            <a:avLst/>
          </a:prstGeom>
        </p:spPr>
        <p:txBody>
          <a:bodyPr wrap="square">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Line 17"/>
          <p:cNvSpPr>
            <a:spLocks noChangeShapeType="1"/>
          </p:cNvSpPr>
          <p:nvPr/>
        </p:nvSpPr>
        <p:spPr bwMode="auto">
          <a:xfrm>
            <a:off x="3968317" y="2625920"/>
            <a:ext cx="1079186"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矩形 72"/>
          <p:cNvSpPr/>
          <p:nvPr/>
        </p:nvSpPr>
        <p:spPr>
          <a:xfrm>
            <a:off x="6029520" y="1933106"/>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后续地址</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矩形 91"/>
          <p:cNvSpPr/>
          <p:nvPr/>
        </p:nvSpPr>
        <p:spPr>
          <a:xfrm>
            <a:off x="9501756" y="4596988"/>
            <a:ext cx="1201645" cy="369332"/>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微指令字</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矩形 125"/>
          <p:cNvSpPr/>
          <p:nvPr/>
        </p:nvSpPr>
        <p:spPr>
          <a:xfrm>
            <a:off x="2959051" y="2631286"/>
            <a:ext cx="2081539" cy="307777"/>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中断响应微程序入口</a:t>
            </a:r>
            <a:endParaRPr lang="zh-CN" altLang="en-US"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9" name="组合 78"/>
          <p:cNvGrpSpPr/>
          <p:nvPr/>
        </p:nvGrpSpPr>
        <p:grpSpPr>
          <a:xfrm>
            <a:off x="3756042" y="4712722"/>
            <a:ext cx="4953899" cy="1328838"/>
            <a:chOff x="4501360" y="4268012"/>
            <a:chExt cx="4953899" cy="1328838"/>
          </a:xfrm>
        </p:grpSpPr>
        <p:sp>
          <p:nvSpPr>
            <p:cNvPr id="116" name="矩形 115"/>
            <p:cNvSpPr/>
            <p:nvPr/>
          </p:nvSpPr>
          <p:spPr>
            <a:xfrm>
              <a:off x="5604410" y="4268012"/>
              <a:ext cx="1059930" cy="536693"/>
            </a:xfrm>
            <a:prstGeom prst="rect">
              <a:avLst/>
            </a:prstGeom>
            <a:solidFill>
              <a:schemeClr val="bg1"/>
            </a:solidFill>
            <a:ln w="19050" cap="flat" cmpd="sng" algn="ctr">
              <a:solidFill>
                <a:sysClr val="windowText" lastClr="000000"/>
              </a:solidFill>
              <a:prstDash val="solid"/>
              <a:miter lim="800000"/>
            </a:ln>
            <a:effectLst/>
          </p:spPr>
          <p:txBody>
            <a:bodyPr lIns="0" rIns="0" rtlCol="0" anchor="ctr"/>
            <a:lstStyle/>
            <a:p>
              <a:pPr algn="ctr" defTabSz="914400">
                <a:defRPr/>
              </a:pP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判别字段</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矩形 116"/>
            <p:cNvSpPr/>
            <p:nvPr/>
          </p:nvSpPr>
          <p:spPr>
            <a:xfrm>
              <a:off x="6664340" y="4268012"/>
              <a:ext cx="2790919"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defTabSz="914400">
                <a:defRPr/>
              </a:pPr>
              <a:r>
                <a:rPr lang="zh-CN" altLang="en-US" kern="0">
                  <a:latin typeface="Times New Roman" panose="02020603050405020304" pitchFamily="18" charset="0"/>
                  <a:ea typeface="宋体" panose="02010600030101010101" pitchFamily="2" charset="-122"/>
                  <a:cs typeface="Times New Roman" panose="02020603050405020304" pitchFamily="18" charset="0"/>
                </a:rPr>
                <a:t>微操作控制字段</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矩形 117"/>
            <p:cNvSpPr/>
            <p:nvPr/>
          </p:nvSpPr>
          <p:spPr>
            <a:xfrm>
              <a:off x="4501361" y="4268012"/>
              <a:ext cx="1103048"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defTabSz="914400">
                <a:defRPr/>
              </a:pPr>
              <a:r>
                <a:rPr lang="zh-CN" altLang="en-US" kern="0">
                  <a:latin typeface="Times New Roman" panose="02020603050405020304" pitchFamily="18" charset="0"/>
                  <a:ea typeface="宋体" panose="02010600030101010101" pitchFamily="2" charset="-122"/>
                  <a:cs typeface="Times New Roman" panose="02020603050405020304" pitchFamily="18" charset="0"/>
                </a:rPr>
                <a:t>下址字段</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9" name="组合 118"/>
            <p:cNvGrpSpPr/>
            <p:nvPr/>
          </p:nvGrpSpPr>
          <p:grpSpPr>
            <a:xfrm>
              <a:off x="8083318" y="4815440"/>
              <a:ext cx="1218095" cy="440763"/>
              <a:chOff x="5310190" y="4777775"/>
              <a:chExt cx="994439" cy="480046"/>
            </a:xfrm>
          </p:grpSpPr>
          <p:cxnSp>
            <p:nvCxnSpPr>
              <p:cNvPr id="130" name="直接箭头连接符 129"/>
              <p:cNvCxnSpPr/>
              <p:nvPr/>
            </p:nvCxnSpPr>
            <p:spPr>
              <a:xfrm>
                <a:off x="564167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1" name="直接箭头连接符 130"/>
              <p:cNvCxnSpPr/>
              <p:nvPr/>
            </p:nvCxnSpPr>
            <p:spPr>
              <a:xfrm>
                <a:off x="547593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53101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61388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4" name="直接箭头连接符 133"/>
              <p:cNvCxnSpPr/>
              <p:nvPr/>
            </p:nvCxnSpPr>
            <p:spPr>
              <a:xfrm>
                <a:off x="597315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5" name="直接箭头连接符 134"/>
              <p:cNvCxnSpPr/>
              <p:nvPr/>
            </p:nvCxnSpPr>
            <p:spPr>
              <a:xfrm>
                <a:off x="580741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6" name="直接箭头连接符 135"/>
              <p:cNvCxnSpPr/>
              <p:nvPr/>
            </p:nvCxnSpPr>
            <p:spPr>
              <a:xfrm>
                <a:off x="6304629"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grpSp>
        <p:sp>
          <p:nvSpPr>
            <p:cNvPr id="120" name="矩形 119"/>
            <p:cNvSpPr/>
            <p:nvPr/>
          </p:nvSpPr>
          <p:spPr>
            <a:xfrm>
              <a:off x="7048105" y="5227518"/>
              <a:ext cx="2108233" cy="369332"/>
            </a:xfrm>
            <a:prstGeom prst="rect">
              <a:avLst/>
            </a:prstGeom>
            <a:ln w="19050">
              <a:noFill/>
            </a:ln>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微操作控制信号</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矩形 120"/>
            <p:cNvSpPr/>
            <p:nvPr/>
          </p:nvSpPr>
          <p:spPr bwMode="auto">
            <a:xfrm>
              <a:off x="4501360" y="4268012"/>
              <a:ext cx="4953898" cy="536693"/>
            </a:xfrm>
            <a:prstGeom prst="rect">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2" name="组合 121"/>
            <p:cNvGrpSpPr/>
            <p:nvPr/>
          </p:nvGrpSpPr>
          <p:grpSpPr>
            <a:xfrm>
              <a:off x="6865224" y="4815440"/>
              <a:ext cx="1015079" cy="440763"/>
              <a:chOff x="5475930" y="4777775"/>
              <a:chExt cx="828699" cy="480046"/>
            </a:xfrm>
          </p:grpSpPr>
          <p:cxnSp>
            <p:nvCxnSpPr>
              <p:cNvPr id="123" name="直接箭头连接符 122"/>
              <p:cNvCxnSpPr/>
              <p:nvPr/>
            </p:nvCxnSpPr>
            <p:spPr>
              <a:xfrm>
                <a:off x="564167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4" name="直接箭头连接符 123"/>
              <p:cNvCxnSpPr/>
              <p:nvPr/>
            </p:nvCxnSpPr>
            <p:spPr>
              <a:xfrm>
                <a:off x="547593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5" name="直接箭头连接符 124"/>
              <p:cNvCxnSpPr/>
              <p:nvPr/>
            </p:nvCxnSpPr>
            <p:spPr>
              <a:xfrm>
                <a:off x="61388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7" name="直接箭头连接符 126"/>
              <p:cNvCxnSpPr/>
              <p:nvPr/>
            </p:nvCxnSpPr>
            <p:spPr>
              <a:xfrm>
                <a:off x="597315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580741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6304629"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grpSp>
      </p:grpSp>
      <p:cxnSp>
        <p:nvCxnSpPr>
          <p:cNvPr id="137" name="直接箭头连接符 136"/>
          <p:cNvCxnSpPr/>
          <p:nvPr/>
        </p:nvCxnSpPr>
        <p:spPr>
          <a:xfrm flipV="1">
            <a:off x="4289025" y="4126832"/>
            <a:ext cx="0" cy="574246"/>
          </a:xfrm>
          <a:prstGeom prst="straightConnector1">
            <a:avLst/>
          </a:prstGeom>
          <a:noFill/>
          <a:ln w="38100" cap="flat" cmpd="sng" algn="ctr">
            <a:solidFill>
              <a:sysClr val="windowText" lastClr="000000"/>
            </a:solidFill>
            <a:prstDash val="solid"/>
            <a:miter lim="800000"/>
            <a:headEnd type="none"/>
            <a:tailEnd type="triangle" w="med" len="lg"/>
          </a:ln>
          <a:effectLst/>
        </p:spPr>
      </p:cxnSp>
      <p:cxnSp>
        <p:nvCxnSpPr>
          <p:cNvPr id="138" name="肘形连接符 137"/>
          <p:cNvCxnSpPr/>
          <p:nvPr/>
        </p:nvCxnSpPr>
        <p:spPr>
          <a:xfrm rot="10800000">
            <a:off x="3165329" y="3649226"/>
            <a:ext cx="2236428" cy="1063497"/>
          </a:xfrm>
          <a:prstGeom prst="bentConnector3">
            <a:avLst>
              <a:gd name="adj1" fmla="val -256"/>
            </a:avLst>
          </a:prstGeom>
          <a:noFill/>
          <a:ln w="25400" cap="flat" cmpd="sng" algn="ctr">
            <a:solidFill>
              <a:sysClr val="windowText" lastClr="000000"/>
            </a:solidFill>
            <a:prstDash val="solid"/>
            <a:miter lim="800000"/>
            <a:headEnd type="none"/>
            <a:tailEnd type="triangle" w="med" len="lg"/>
          </a:ln>
          <a:effectLst/>
        </p:spPr>
      </p:cxnSp>
      <p:sp>
        <p:nvSpPr>
          <p:cNvPr id="139" name="矩形 138"/>
          <p:cNvSpPr/>
          <p:nvPr/>
        </p:nvSpPr>
        <p:spPr>
          <a:xfrm>
            <a:off x="3506622" y="3649225"/>
            <a:ext cx="1825522"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判别测试</a:t>
            </a:r>
            <a:r>
              <a:rPr lang="en-US" altLang="zh-CN">
                <a:latin typeface="Times New Roman" panose="02020603050405020304" pitchFamily="18" charset="0"/>
                <a:ea typeface="宋体" panose="02010600030101010101" pitchFamily="2" charset="-122"/>
                <a:cs typeface="Times New Roman" panose="02020603050405020304" pitchFamily="18" charset="0"/>
              </a:rPr>
              <a:t>P</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0</a:t>
            </a:r>
            <a:r>
              <a:rPr lang="en-US" altLang="zh-CN">
                <a:latin typeface="Times New Roman" panose="02020603050405020304" pitchFamily="18" charset="0"/>
                <a:ea typeface="宋体" panose="02010600030101010101" pitchFamily="2" charset="-122"/>
                <a:cs typeface="Times New Roman" panose="02020603050405020304" pitchFamily="18" charset="0"/>
              </a:rPr>
              <a:t>~P</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j</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right)">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wipe(down)">
                                      <p:cBhvr>
                                        <p:cTn id="2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425322" y="372748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9425322" y="2989613"/>
            <a:ext cx="2124726" cy="579957"/>
            <a:chOff x="371537" y="4732301"/>
            <a:chExt cx="2678518" cy="579957"/>
          </a:xfrm>
        </p:grpSpPr>
        <p:sp>
          <p:nvSpPr>
            <p:cNvPr id="111" name="矩形 11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矩形 111"/>
            <p:cNvSpPr/>
            <p:nvPr/>
          </p:nvSpPr>
          <p:spPr>
            <a:xfrm>
              <a:off x="455430" y="4822224"/>
              <a:ext cx="2535663" cy="398780"/>
            </a:xfrm>
            <a:prstGeom prst="rect">
              <a:avLst/>
            </a:prstGeom>
          </p:spPr>
          <p:txBody>
            <a:bodyPr wrap="square">
              <a:spAutoFit/>
            </a:bodyPr>
            <a:p>
              <a:pPr algn="ctr">
                <a:defRPr/>
              </a:pPr>
              <a:r>
                <a:rPr lang="zh-CN" altLang="en-US" sz="2000" b="1" dirty="0">
                  <a:solidFill>
                    <a:srgbClr val="FF0000"/>
                  </a:solidFill>
                  <a:latin typeface="微软雅黑" panose="020B0503020204020204" pitchFamily="34" charset="-122"/>
                  <a:ea typeface="微软雅黑" panose="020B0503020204020204" pitchFamily="34" charset="-122"/>
                </a:rPr>
                <a:t>阶段划分是假设</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animEffect transition="in" filter="wipe(left)">
                                      <p:cBhvr>
                                        <p:cTn id="70" dur="500"/>
                                        <p:tgtEl>
                                          <p:spTgt spid="4">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定长指令周期</a:t>
            </a:r>
            <a:r>
              <a:rPr lang="zh-CN" altLang="en-US" sz="2400" dirty="0">
                <a:cs typeface="Segoe UI Black" panose="020B0A02040204020203" pitchFamily="34" charset="0"/>
                <a:sym typeface="Arial" panose="020B0604020202020204" pitchFamily="34" charset="0"/>
              </a:rPr>
              <a:t>：    传统三级时序系统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变长指令周期</a:t>
            </a:r>
            <a:r>
              <a:rPr lang="zh-CN" altLang="en-US" sz="2400" dirty="0">
                <a:cs typeface="Segoe UI Black" panose="020B0A02040204020203" pitchFamily="34" charset="0"/>
                <a:sym typeface="Arial" panose="020B0604020202020204" pitchFamily="34" charset="0"/>
              </a:rPr>
              <a:t>：    现代时序系统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数字逻辑中的状态机逻辑</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84488" y="5075535"/>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563412" y="2142324"/>
            <a:ext cx="4144035" cy="282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2" y="211420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3171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518739" y="2114206"/>
            <a:ext cx="635245" cy="307777"/>
          </a:xfrm>
          <a:prstGeom prst="rect">
            <a:avLst/>
          </a:prstGeom>
          <a:noFill/>
          <a:ln>
            <a:noFill/>
          </a:ln>
        </p:spPr>
        <p:txBody>
          <a:bodyPr wrap="square">
            <a:spAutoFit/>
          </a:bodyPr>
          <a:lstStyle/>
          <a:p>
            <a:pPr algn="ctr" defTabSz="914400"/>
            <a:r>
              <a:rPr lang="en-US" altLang="zh-CN" sz="1400" i="1" dirty="0" err="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7589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8363286" y="211537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solidFill>
                  <a:srgbClr val="18978B"/>
                </a:solidFill>
                <a:cs typeface="Segoe UI Black" panose="020B0A02040204020203" pitchFamily="34" charset="0"/>
                <a:sym typeface="Arial" panose="020B0604020202020204" pitchFamily="34" charset="0"/>
              </a:rPr>
              <a:t>通路的建立由</a:t>
            </a:r>
            <a:r>
              <a:rPr lang="zh-CN" altLang="en-US" sz="2600" b="1" dirty="0">
                <a:solidFill>
                  <a:srgbClr val="18978B"/>
                </a:solidFill>
                <a:cs typeface="Segoe UI Black" panose="020B0A02040204020203" pitchFamily="34" charset="0"/>
                <a:sym typeface="Arial" panose="020B0604020202020204" pitchFamily="34" charset="0"/>
              </a:rPr>
              <a:t>控制信号</a:t>
            </a:r>
            <a:r>
              <a:rPr lang="zh-CN" altLang="en-US" sz="2600" dirty="0">
                <a:solidFill>
                  <a:srgbClr val="18978B"/>
                </a:solidFill>
                <a:cs typeface="Segoe UI Black" panose="020B0A02040204020203" pitchFamily="34" charset="0"/>
                <a:sym typeface="Arial" panose="020B0604020202020204" pitchFamily="34" charset="0"/>
              </a:rPr>
              <a:t>控制，受</a:t>
            </a:r>
            <a:r>
              <a:rPr lang="zh-CN" altLang="en-US" sz="2600" b="1" dirty="0">
                <a:solidFill>
                  <a:srgbClr val="18978B"/>
                </a:solidFill>
                <a:sym typeface="Arial" panose="020B0604020202020204" pitchFamily="34" charset="0"/>
              </a:rPr>
              <a:t>时钟驱动</a:t>
            </a:r>
            <a:r>
              <a:rPr lang="zh-CN" altLang="en-US" sz="2600" dirty="0">
                <a:solidFill>
                  <a:srgbClr val="1387B7"/>
                </a:solidFill>
                <a:sym typeface="Arial" panose="020B0604020202020204" pitchFamily="34" charset="0"/>
              </a:rPr>
              <a:t>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b="1" dirty="0">
                <a:solidFill>
                  <a:srgbClr val="18978B"/>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51025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8986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8918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50868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43971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498000"/>
            <a:ext cx="0" cy="372578"/>
          </a:xfrm>
          <a:prstGeom prst="line">
            <a:avLst/>
          </a:prstGeom>
          <a:ln w="19050" cap="sq">
            <a:solidFill>
              <a:srgbClr val="000000"/>
            </a:solidFill>
            <a:prstDash val="dash"/>
            <a:miter lim="800000"/>
          </a:ln>
        </p:spPr>
      </p:cxnSp>
      <p:grpSp>
        <p:nvGrpSpPr>
          <p:cNvPr id="49" name="组合 48"/>
          <p:cNvGrpSpPr/>
          <p:nvPr/>
        </p:nvGrpSpPr>
        <p:grpSpPr>
          <a:xfrm>
            <a:off x="4830065" y="55444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51002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8392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8437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7492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44158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grpSp>
        <p:nvGrpSpPr>
          <p:cNvPr id="77" name="组合 76"/>
          <p:cNvGrpSpPr/>
          <p:nvPr/>
        </p:nvGrpSpPr>
        <p:grpSpPr>
          <a:xfrm>
            <a:off x="6412079" y="785036"/>
            <a:ext cx="3451104" cy="579957"/>
            <a:chOff x="371537" y="4732301"/>
            <a:chExt cx="2678518" cy="579957"/>
          </a:xfrm>
        </p:grpSpPr>
        <p:sp>
          <p:nvSpPr>
            <p:cNvPr id="78" name="矩形 7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9" name="矩形 78"/>
            <p:cNvSpPr/>
            <p:nvPr/>
          </p:nvSpPr>
          <p:spPr>
            <a:xfrm>
              <a:off x="455430" y="4822224"/>
              <a:ext cx="2535663" cy="39878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写使能控制信号生命周期？</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2354301" y="3792834"/>
            <a:ext cx="7464051" cy="354607"/>
            <a:chOff x="3751" y="9641"/>
            <a:chExt cx="11754" cy="558"/>
          </a:xfrm>
        </p:grpSpPr>
        <p:grpSp>
          <p:nvGrpSpPr>
            <p:cNvPr id="100" name="组合 99"/>
            <p:cNvGrpSpPr/>
            <p:nvPr/>
          </p:nvGrpSpPr>
          <p:grpSpPr>
            <a:xfrm>
              <a:off x="3751" y="9642"/>
              <a:ext cx="1578" cy="557"/>
              <a:chOff x="3483221" y="5200083"/>
              <a:chExt cx="1057111" cy="373185"/>
            </a:xfrm>
          </p:grpSpPr>
          <p:sp>
            <p:nvSpPr>
              <p:cNvPr id="101" name="object 68"/>
              <p:cNvSpPr txBox="1"/>
              <p:nvPr/>
            </p:nvSpPr>
            <p:spPr>
              <a:xfrm>
                <a:off x="3483221" y="5306716"/>
                <a:ext cx="604000" cy="266552"/>
              </a:xfrm>
              <a:prstGeom prst="rect">
                <a:avLst/>
              </a:prstGeom>
            </p:spPr>
            <p:txBody>
              <a:bodyPr vert="horz" wrap="square" lIns="0" tIns="0" rIns="0" bIns="0" rtlCol="0">
                <a:spAutoFit/>
              </a:bodyPr>
              <a:lstStyle/>
              <a:p>
                <a:pPr marL="12700">
                  <a:lnSpc>
                    <a:spcPts val="1975"/>
                  </a:lnSpc>
                </a:pPr>
                <a:r>
                  <a:rPr lang="en-US"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WE</a:t>
                </a:r>
                <a:endParaRPr lang="en-US"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2" name="组合 101"/>
              <p:cNvGrpSpPr/>
              <p:nvPr/>
            </p:nvGrpSpPr>
            <p:grpSpPr>
              <a:xfrm>
                <a:off x="4011104" y="5200083"/>
                <a:ext cx="529228" cy="372751"/>
                <a:chOff x="4011104" y="5200083"/>
                <a:chExt cx="529228" cy="372751"/>
              </a:xfrm>
            </p:grpSpPr>
            <p:cxnSp>
              <p:nvCxnSpPr>
                <p:cNvPr id="104" name="直接连接符 103"/>
                <p:cNvCxnSpPr/>
                <p:nvPr/>
              </p:nvCxnSpPr>
              <p:spPr>
                <a:xfrm>
                  <a:off x="4011104" y="5569485"/>
                  <a:ext cx="529084" cy="3349"/>
                </a:xfrm>
                <a:prstGeom prst="line">
                  <a:avLst/>
                </a:prstGeom>
                <a:ln w="28575" cap="sq">
                  <a:solidFill>
                    <a:srgbClr val="000000"/>
                  </a:solidFill>
                  <a:miter lim="800000"/>
                </a:ln>
              </p:spPr>
            </p:cxnSp>
            <p:cxnSp>
              <p:nvCxnSpPr>
                <p:cNvPr id="106" name="直接连接符 105"/>
                <p:cNvCxnSpPr/>
                <p:nvPr/>
              </p:nvCxnSpPr>
              <p:spPr>
                <a:xfrm>
                  <a:off x="4540332" y="5200083"/>
                  <a:ext cx="0" cy="371029"/>
                </a:xfrm>
                <a:prstGeom prst="line">
                  <a:avLst/>
                </a:prstGeom>
                <a:ln w="28575" cap="sq">
                  <a:solidFill>
                    <a:srgbClr val="C00000"/>
                  </a:solidFill>
                  <a:miter lim="800000"/>
                  <a:tailEnd w="lg" len="lg"/>
                </a:ln>
              </p:spPr>
            </p:cxnSp>
          </p:grpSp>
        </p:grpSp>
        <p:grpSp>
          <p:nvGrpSpPr>
            <p:cNvPr id="107" name="组合 106"/>
            <p:cNvGrpSpPr/>
            <p:nvPr/>
          </p:nvGrpSpPr>
          <p:grpSpPr>
            <a:xfrm>
              <a:off x="10933" y="9641"/>
              <a:ext cx="4572" cy="558"/>
              <a:chOff x="7300675" y="5200608"/>
              <a:chExt cx="3062252" cy="373811"/>
            </a:xfrm>
          </p:grpSpPr>
          <p:cxnSp>
            <p:nvCxnSpPr>
              <p:cNvPr id="111" name="直接连接符 110"/>
              <p:cNvCxnSpPr/>
              <p:nvPr/>
            </p:nvCxnSpPr>
            <p:spPr>
              <a:xfrm flipH="1">
                <a:off x="7300675" y="5200608"/>
                <a:ext cx="4688" cy="367680"/>
              </a:xfrm>
              <a:prstGeom prst="line">
                <a:avLst/>
              </a:prstGeom>
              <a:ln w="28575" cap="sq">
                <a:solidFill>
                  <a:srgbClr val="C00000"/>
                </a:solidFill>
                <a:miter lim="800000"/>
                <a:tailEnd w="lg" len="lg"/>
              </a:ln>
            </p:spPr>
          </p:cxnSp>
          <p:cxnSp>
            <p:nvCxnSpPr>
              <p:cNvPr id="114" name="直接连接符 113"/>
              <p:cNvCxnSpPr/>
              <p:nvPr/>
            </p:nvCxnSpPr>
            <p:spPr>
              <a:xfrm>
                <a:off x="7305625" y="5574419"/>
                <a:ext cx="3057302" cy="0"/>
              </a:xfrm>
              <a:prstGeom prst="line">
                <a:avLst/>
              </a:prstGeom>
              <a:ln w="28575" cap="sq">
                <a:solidFill>
                  <a:srgbClr val="000000"/>
                </a:solidFill>
                <a:miter lim="800000"/>
              </a:ln>
            </p:spPr>
          </p:cxnSp>
        </p:grpSp>
        <p:cxnSp>
          <p:nvCxnSpPr>
            <p:cNvPr id="120" name="直接连接符 119"/>
            <p:cNvCxnSpPr/>
            <p:nvPr/>
          </p:nvCxnSpPr>
          <p:spPr>
            <a:xfrm>
              <a:off x="5332" y="9642"/>
              <a:ext cx="5601" cy="0"/>
            </a:xfrm>
            <a:prstGeom prst="line">
              <a:avLst/>
            </a:prstGeom>
            <a:ln w="28575" cap="sq">
              <a:solidFill>
                <a:srgbClr val="C00000"/>
              </a:solidFill>
              <a:miter lim="800000"/>
            </a:ln>
          </p:spPr>
        </p:cxnSp>
      </p:grpSp>
      <p:sp>
        <p:nvSpPr>
          <p:cNvPr id="124" name="object 81"/>
          <p:cNvSpPr txBox="1"/>
          <p:nvPr/>
        </p:nvSpPr>
        <p:spPr>
          <a:xfrm>
            <a:off x="2354838" y="1755348"/>
            <a:ext cx="605177" cy="252730"/>
          </a:xfrm>
          <a:prstGeom prst="rect">
            <a:avLst/>
          </a:prstGeom>
        </p:spPr>
        <p:txBody>
          <a:bodyPr vert="horz" wrap="square" lIns="0" tIns="0" rIns="0" bIns="0" rtlCol="0">
            <a:spAutoFit/>
          </a:bodyPr>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WE</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wipe(left)">
                                      <p:cBhvr>
                                        <p:cTn id="8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220"/>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a:t>
            </a: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关键路径时延</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53194"/>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75" y="1656080"/>
            <a:ext cx="355600" cy="309880"/>
          </a:xfrm>
          <a:prstGeom prst="rect">
            <a:avLst/>
          </a:prstGeom>
        </p:spPr>
        <p:txBody>
          <a:bodyPr vert="horz" wrap="square" lIns="0" tIns="0" rIns="0" bIns="0" rtlCol="0">
            <a:no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1"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220"/>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最短路径时延</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53965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53965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53608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p:nvPr/>
        </p:nvCxnSpPr>
        <p:spPr>
          <a:xfrm>
            <a:off x="9775940" y="1870351"/>
            <a:ext cx="0" cy="1549663"/>
          </a:xfrm>
          <a:prstGeom prst="line">
            <a:avLst/>
          </a:prstGeom>
          <a:ln w="28575" cap="sq">
            <a:solidFill>
              <a:srgbClr val="000000"/>
            </a:solidFill>
            <a:prstDash val="sysDash"/>
            <a:miter lim="800000"/>
          </a:ln>
        </p:spPr>
      </p:cxnSp>
      <p:grpSp>
        <p:nvGrpSpPr>
          <p:cNvPr id="9" name="组合 8"/>
          <p:cNvGrpSpPr/>
          <p:nvPr/>
        </p:nvGrpSpPr>
        <p:grpSpPr>
          <a:xfrm>
            <a:off x="2425261" y="342001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54202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53965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72144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11197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227432"/>
            <a:ext cx="1339462" cy="0"/>
          </a:xfrm>
          <a:prstGeom prst="line">
            <a:avLst/>
          </a:prstGeom>
          <a:ln w="28575" cap="sq">
            <a:solidFill>
              <a:srgbClr val="000000"/>
            </a:solidFill>
            <a:miter lim="800000"/>
          </a:ln>
        </p:spPr>
      </p:cxnSp>
      <p:cxnSp>
        <p:nvCxnSpPr>
          <p:cNvPr id="60" name="直接连接符 59"/>
          <p:cNvCxnSpPr/>
          <p:nvPr/>
        </p:nvCxnSpPr>
        <p:spPr>
          <a:xfrm>
            <a:off x="3270213" y="187035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879729"/>
            <a:ext cx="1164371" cy="0"/>
          </a:xfrm>
          <a:prstGeom prst="line">
            <a:avLst/>
          </a:prstGeom>
          <a:ln w="28575" cap="sq">
            <a:solidFill>
              <a:srgbClr val="000000"/>
            </a:solidFill>
            <a:miter lim="800000"/>
          </a:ln>
        </p:spPr>
      </p:cxnSp>
      <p:cxnSp>
        <p:nvCxnSpPr>
          <p:cNvPr id="62" name="直接连接符 61"/>
          <p:cNvCxnSpPr/>
          <p:nvPr/>
        </p:nvCxnSpPr>
        <p:spPr>
          <a:xfrm>
            <a:off x="2446962" y="270871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70625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55261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550633"/>
            <a:ext cx="0" cy="340701"/>
          </a:xfrm>
          <a:prstGeom prst="line">
            <a:avLst/>
          </a:prstGeom>
          <a:ln w="28575" cap="sq">
            <a:solidFill>
              <a:srgbClr val="000000"/>
            </a:solidFill>
            <a:miter lim="800000"/>
            <a:tailEnd w="lg" len="lg"/>
          </a:ln>
        </p:spPr>
      </p:cxnSp>
      <p:sp>
        <p:nvSpPr>
          <p:cNvPr id="66" name="object 81"/>
          <p:cNvSpPr txBox="1"/>
          <p:nvPr/>
        </p:nvSpPr>
        <p:spPr>
          <a:xfrm>
            <a:off x="2570715" y="229108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29108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71073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560617"/>
            <a:ext cx="0" cy="340701"/>
          </a:xfrm>
          <a:prstGeom prst="line">
            <a:avLst/>
          </a:prstGeom>
          <a:ln w="28575" cap="sq">
            <a:solidFill>
              <a:srgbClr val="000000"/>
            </a:solidFill>
            <a:miter lim="800000"/>
            <a:tailEnd w="lg" len="lg"/>
          </a:ln>
        </p:spPr>
      </p:cxnSp>
      <p:sp>
        <p:nvSpPr>
          <p:cNvPr id="70" name="object 81"/>
          <p:cNvSpPr txBox="1"/>
          <p:nvPr/>
        </p:nvSpPr>
        <p:spPr>
          <a:xfrm>
            <a:off x="9089776" y="227869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27565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220430"/>
            <a:ext cx="1325265" cy="0"/>
          </a:xfrm>
          <a:prstGeom prst="line">
            <a:avLst/>
          </a:prstGeom>
          <a:ln w="28575" cap="sq">
            <a:solidFill>
              <a:srgbClr val="000000"/>
            </a:solidFill>
            <a:miter lim="800000"/>
          </a:ln>
        </p:spPr>
      </p:cxnSp>
      <p:cxnSp>
        <p:nvCxnSpPr>
          <p:cNvPr id="75" name="直接连接符 74"/>
          <p:cNvCxnSpPr/>
          <p:nvPr/>
        </p:nvCxnSpPr>
        <p:spPr>
          <a:xfrm>
            <a:off x="9775937" y="187035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870352"/>
            <a:ext cx="1149639" cy="0"/>
          </a:xfrm>
          <a:prstGeom prst="line">
            <a:avLst/>
          </a:prstGeom>
          <a:ln w="28575" cap="sq">
            <a:solidFill>
              <a:srgbClr val="000000"/>
            </a:solidFill>
            <a:miter lim="800000"/>
          </a:ln>
        </p:spPr>
      </p:cxnSp>
      <p:cxnSp>
        <p:nvCxnSpPr>
          <p:cNvPr id="77" name="直接连接符 76"/>
          <p:cNvCxnSpPr/>
          <p:nvPr/>
        </p:nvCxnSpPr>
        <p:spPr>
          <a:xfrm flipH="1">
            <a:off x="2446962" y="384976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17206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17206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16112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80528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16112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30484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29604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31685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30101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297961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297961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550633"/>
            <a:ext cx="0" cy="362363"/>
          </a:xfrm>
          <a:prstGeom prst="line">
            <a:avLst/>
          </a:prstGeom>
          <a:ln w="28575" cap="sq">
            <a:solidFill>
              <a:srgbClr val="000000"/>
            </a:solidFill>
            <a:miter lim="800000"/>
            <a:tailEnd w="lg" len="lg"/>
          </a:ln>
        </p:spPr>
      </p:cxnSp>
      <p:cxnSp>
        <p:nvCxnSpPr>
          <p:cNvPr id="90" name="直接连接符 89"/>
          <p:cNvCxnSpPr/>
          <p:nvPr/>
        </p:nvCxnSpPr>
        <p:spPr>
          <a:xfrm>
            <a:off x="3268400" y="1954045"/>
            <a:ext cx="0" cy="1481728"/>
          </a:xfrm>
          <a:prstGeom prst="line">
            <a:avLst/>
          </a:prstGeom>
          <a:ln w="28575" cap="sq">
            <a:solidFill>
              <a:srgbClr val="000000"/>
            </a:solidFill>
            <a:prstDash val="sysDash"/>
            <a:miter lim="800000"/>
          </a:ln>
        </p:spPr>
      </p:cxnSp>
      <p:grpSp>
        <p:nvGrpSpPr>
          <p:cNvPr id="91" name="组合 90"/>
          <p:cNvGrpSpPr/>
          <p:nvPr/>
        </p:nvGrpSpPr>
        <p:grpSpPr>
          <a:xfrm>
            <a:off x="3521885" y="298914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826766"/>
            <a:ext cx="6790011" cy="17404"/>
          </a:xfrm>
          <a:prstGeom prst="line">
            <a:avLst/>
          </a:prstGeom>
          <a:ln w="28575" cap="sq">
            <a:solidFill>
              <a:srgbClr val="000000"/>
            </a:solidFill>
            <a:miter lim="800000"/>
          </a:ln>
        </p:spPr>
      </p:cxnSp>
      <p:sp>
        <p:nvSpPr>
          <p:cNvPr id="96" name="object 62"/>
          <p:cNvSpPr/>
          <p:nvPr/>
        </p:nvSpPr>
        <p:spPr>
          <a:xfrm>
            <a:off x="8420031" y="253608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2910963"/>
            <a:ext cx="2477179" cy="0"/>
          </a:xfrm>
          <a:prstGeom prst="line">
            <a:avLst/>
          </a:prstGeom>
          <a:ln w="28575" cap="sq">
            <a:solidFill>
              <a:srgbClr val="000000"/>
            </a:solidFill>
            <a:miter lim="800000"/>
          </a:ln>
        </p:spPr>
      </p:cxnSp>
      <p:sp>
        <p:nvSpPr>
          <p:cNvPr id="98" name="椭圆 97"/>
          <p:cNvSpPr/>
          <p:nvPr/>
        </p:nvSpPr>
        <p:spPr>
          <a:xfrm>
            <a:off x="8735990" y="168499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80528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81223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01308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45708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84882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82680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21" name="椭圆 120"/>
          <p:cNvSpPr/>
          <p:nvPr/>
        </p:nvSpPr>
        <p:spPr>
          <a:xfrm>
            <a:off x="2304104" y="163672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30" name="Picture 6"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97383">
            <a:off x="12027812" y="8794873"/>
            <a:ext cx="680433" cy="285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p:cNvPicPr>
            <a:picLocks noChangeAspect="1" noChangeArrowheads="1"/>
          </p:cNvPicPr>
          <p:nvPr/>
        </p:nvPicPr>
        <p:blipFill>
          <a:blip r:embed="rId2"/>
          <a:srcRect/>
          <a:stretch>
            <a:fillRect/>
          </a:stretch>
        </p:blipFill>
        <p:spPr bwMode="auto">
          <a:xfrm flipH="1">
            <a:off x="1802848" y="5919319"/>
            <a:ext cx="1396361" cy="621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p:cNvPicPr>
            <a:picLocks noChangeAspect="1" noChangeArrowheads="1" noCrop="1"/>
          </p:cNvPicPr>
          <p:nvPr/>
        </p:nvPicPr>
        <p:blipFill>
          <a:blip r:embed="rId3"/>
          <a:srcRect/>
          <a:stretch>
            <a:fillRect/>
          </a:stretch>
        </p:blipFill>
        <p:spPr bwMode="auto">
          <a:xfrm>
            <a:off x="9063197" y="5862867"/>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查看源图像"/>
          <p:cNvPicPr>
            <a:picLocks noChangeAspect="1" noChangeArrowheads="1" noCrop="1"/>
          </p:cNvPicPr>
          <p:nvPr/>
        </p:nvPicPr>
        <p:blipFill>
          <a:blip r:embed="rId3"/>
          <a:srcRect/>
          <a:stretch>
            <a:fillRect/>
          </a:stretch>
        </p:blipFill>
        <p:spPr bwMode="auto">
          <a:xfrm>
            <a:off x="8429886" y="5869121"/>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查看源图像"/>
          <p:cNvPicPr>
            <a:picLocks noChangeAspect="1" noChangeArrowheads="1" noCrop="1"/>
          </p:cNvPicPr>
          <p:nvPr/>
        </p:nvPicPr>
        <p:blipFill>
          <a:blip r:embed="rId3"/>
          <a:srcRect/>
          <a:stretch>
            <a:fillRect/>
          </a:stretch>
        </p:blipFill>
        <p:spPr bwMode="auto">
          <a:xfrm>
            <a:off x="7802438" y="5869721"/>
            <a:ext cx="560502" cy="560502"/>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直接连接符 125"/>
          <p:cNvCxnSpPr/>
          <p:nvPr/>
        </p:nvCxnSpPr>
        <p:spPr>
          <a:xfrm>
            <a:off x="3270957" y="5919319"/>
            <a:ext cx="0" cy="504050"/>
          </a:xfrm>
          <a:prstGeom prst="line">
            <a:avLst/>
          </a:prstGeom>
          <a:noFill/>
          <a:ln w="25400" cap="sq" cmpd="sng" algn="ctr">
            <a:solidFill>
              <a:srgbClr val="FF0000"/>
            </a:solidFill>
            <a:prstDash val="solid"/>
            <a:miter lim="800000"/>
          </a:ln>
          <a:effectLst/>
        </p:spPr>
      </p:cxnSp>
      <p:sp>
        <p:nvSpPr>
          <p:cNvPr id="120" name="object 68"/>
          <p:cNvSpPr txBox="1"/>
          <p:nvPr/>
        </p:nvSpPr>
        <p:spPr>
          <a:xfrm>
            <a:off x="9326720" y="190277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object 68"/>
          <p:cNvSpPr txBox="1"/>
          <p:nvPr/>
        </p:nvSpPr>
        <p:spPr>
          <a:xfrm>
            <a:off x="2792904" y="190371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459 -1.48148E-6 L 0.39323 -0.00301 " pathEditMode="relative" rAng="0" ptsTypes="AA">
                                      <p:cBhvr>
                                        <p:cTn id="11" dur="2000" fill="hold"/>
                                        <p:tgtEl>
                                          <p:spTgt spid="1032"/>
                                        </p:tgtEl>
                                        <p:attrNameLst>
                                          <p:attrName>ppt_x</p:attrName>
                                          <p:attrName>ppt_y</p:attrName>
                                        </p:attrNameLst>
                                      </p:cBhvr>
                                      <p:rCtr x="20391" y="-16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repeatCount="200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grpId="0" nodeType="click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down)">
                                      <p:cBhvr>
                                        <p:cTn id="21" dur="1000"/>
                                        <p:tgtEl>
                                          <p:spTgt spid="1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200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10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200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down)">
                                      <p:cBhvr>
                                        <p:cTn id="31" dur="10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2000" fill="hold" nodeType="click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1000"/>
                                        <p:tgtEl>
                                          <p:spTgt spid="1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200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left)">
                                      <p:cBhvr>
                                        <p:cTn id="41" dur="1000"/>
                                        <p:tgtEl>
                                          <p:spTgt spid="91"/>
                                        </p:tgtEl>
                                      </p:cBhvr>
                                    </p:animEffect>
                                  </p:childTnLst>
                                </p:cTn>
                              </p:par>
                              <p:par>
                                <p:cTn id="42" presetID="22" presetClass="entr" presetSubtype="8" repeatCount="200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left)">
                                      <p:cBhvr>
                                        <p:cTn id="44" dur="1000"/>
                                        <p:tgtEl>
                                          <p:spTgt spid="10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bldLvl="0" animBg="1"/>
      <p:bldP spid="116" grpId="0" bldLvl="0" animBg="1"/>
      <p:bldP spid="12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六、中央处理器</a:t>
            </a:r>
            <a:endParaRPr lang="zh-CN" altLang="en-US" sz="44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495346" y="1247671"/>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56" name="组合 55"/>
          <p:cNvGrpSpPr/>
          <p:nvPr/>
        </p:nvGrpSpPr>
        <p:grpSpPr>
          <a:xfrm>
            <a:off x="673407" y="2215949"/>
            <a:ext cx="4195043" cy="1223631"/>
            <a:chOff x="673407" y="2215949"/>
            <a:chExt cx="4195043" cy="1223631"/>
          </a:xfrm>
        </p:grpSpPr>
        <p:grpSp>
          <p:nvGrpSpPr>
            <p:cNvPr id="258" name="组合 257"/>
            <p:cNvGrpSpPr/>
            <p:nvPr/>
          </p:nvGrpSpPr>
          <p:grpSpPr>
            <a:xfrm>
              <a:off x="673407" y="2755575"/>
              <a:ext cx="4195043" cy="373490"/>
              <a:chOff x="2853381" y="4467962"/>
              <a:chExt cx="4424460" cy="393915"/>
            </a:xfrm>
          </p:grpSpPr>
          <p:sp>
            <p:nvSpPr>
              <p:cNvPr id="259" name="object 81"/>
              <p:cNvSpPr txBox="1"/>
              <p:nvPr/>
            </p:nvSpPr>
            <p:spPr>
              <a:xfrm>
                <a:off x="2853381" y="4591371"/>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0" name="直接连接符 259"/>
              <p:cNvCxnSpPr/>
              <p:nvPr/>
            </p:nvCxnSpPr>
            <p:spPr>
              <a:xfrm>
                <a:off x="2967184" y="4474755"/>
                <a:ext cx="556109" cy="0"/>
              </a:xfrm>
              <a:prstGeom prst="line">
                <a:avLst/>
              </a:prstGeom>
              <a:ln w="28575" cap="sq">
                <a:solidFill>
                  <a:srgbClr val="000000"/>
                </a:solidFill>
                <a:miter lim="800000"/>
              </a:ln>
            </p:spPr>
          </p:cxnSp>
          <p:cxnSp>
            <p:nvCxnSpPr>
              <p:cNvPr id="261" name="直接连接符 260"/>
              <p:cNvCxnSpPr/>
              <p:nvPr/>
            </p:nvCxnSpPr>
            <p:spPr>
              <a:xfrm>
                <a:off x="3523293" y="4474755"/>
                <a:ext cx="0" cy="359333"/>
              </a:xfrm>
              <a:prstGeom prst="line">
                <a:avLst/>
              </a:prstGeom>
              <a:ln w="28575" cap="sq">
                <a:solidFill>
                  <a:srgbClr val="000000"/>
                </a:solidFill>
                <a:miter lim="800000"/>
                <a:tailEnd w="lg" len="lg"/>
              </a:ln>
            </p:spPr>
          </p:cxnSp>
          <p:cxnSp>
            <p:nvCxnSpPr>
              <p:cNvPr id="262" name="直接连接符 261"/>
              <p:cNvCxnSpPr/>
              <p:nvPr/>
            </p:nvCxnSpPr>
            <p:spPr>
              <a:xfrm>
                <a:off x="3534541" y="4834088"/>
                <a:ext cx="1866963" cy="0"/>
              </a:xfrm>
              <a:prstGeom prst="line">
                <a:avLst/>
              </a:prstGeom>
              <a:ln w="28575" cap="sq">
                <a:solidFill>
                  <a:srgbClr val="000000"/>
                </a:solidFill>
                <a:miter lim="800000"/>
              </a:ln>
            </p:spPr>
          </p:cxnSp>
          <p:cxnSp>
            <p:nvCxnSpPr>
              <p:cNvPr id="263" name="直接连接符 262"/>
              <p:cNvCxnSpPr/>
              <p:nvPr/>
            </p:nvCxnSpPr>
            <p:spPr>
              <a:xfrm>
                <a:off x="5410878" y="4467962"/>
                <a:ext cx="1866963" cy="0"/>
              </a:xfrm>
              <a:prstGeom prst="line">
                <a:avLst/>
              </a:prstGeom>
              <a:ln w="28575" cap="sq">
                <a:solidFill>
                  <a:srgbClr val="000000"/>
                </a:solidFill>
                <a:miter lim="800000"/>
              </a:ln>
            </p:spPr>
          </p:cxnSp>
          <p:cxnSp>
            <p:nvCxnSpPr>
              <p:cNvPr id="264" name="直接连接符 263"/>
              <p:cNvCxnSpPr/>
              <p:nvPr/>
            </p:nvCxnSpPr>
            <p:spPr>
              <a:xfrm>
                <a:off x="7277841" y="4474755"/>
                <a:ext cx="0" cy="359333"/>
              </a:xfrm>
              <a:prstGeom prst="line">
                <a:avLst/>
              </a:prstGeom>
              <a:ln w="28575" cap="sq">
                <a:solidFill>
                  <a:srgbClr val="000000"/>
                </a:solidFill>
                <a:miter lim="800000"/>
              </a:ln>
            </p:spPr>
          </p:cxnSp>
          <p:cxnSp>
            <p:nvCxnSpPr>
              <p:cNvPr id="269" name="直接连接符 268"/>
              <p:cNvCxnSpPr/>
              <p:nvPr/>
            </p:nvCxnSpPr>
            <p:spPr>
              <a:xfrm>
                <a:off x="5408605" y="4469213"/>
                <a:ext cx="0" cy="359333"/>
              </a:xfrm>
              <a:prstGeom prst="line">
                <a:avLst/>
              </a:prstGeom>
              <a:ln w="28575" cap="sq">
                <a:solidFill>
                  <a:srgbClr val="000000"/>
                </a:solidFill>
                <a:miter lim="800000"/>
                <a:headEnd type="triangle" w="lg" len="lg"/>
                <a:tailEnd type="none" w="lg" len="lg"/>
              </a:ln>
            </p:spPr>
          </p:cxnSp>
        </p:grpSp>
        <p:cxnSp>
          <p:nvCxnSpPr>
            <p:cNvPr id="270" name="直接连接符 269"/>
            <p:cNvCxnSpPr/>
            <p:nvPr/>
          </p:nvCxnSpPr>
          <p:spPr>
            <a:xfrm>
              <a:off x="1303373" y="2352661"/>
              <a:ext cx="0" cy="340701"/>
            </a:xfrm>
            <a:prstGeom prst="line">
              <a:avLst/>
            </a:prstGeom>
            <a:ln w="28575" cap="sq">
              <a:solidFill>
                <a:schemeClr val="accent1"/>
              </a:solidFill>
              <a:miter lim="800000"/>
              <a:tailEnd w="lg" len="lg"/>
            </a:ln>
          </p:spPr>
        </p:cxnSp>
        <p:cxnSp>
          <p:nvCxnSpPr>
            <p:cNvPr id="271" name="直接连接符 270"/>
            <p:cNvCxnSpPr/>
            <p:nvPr/>
          </p:nvCxnSpPr>
          <p:spPr>
            <a:xfrm>
              <a:off x="4868450" y="2352660"/>
              <a:ext cx="0" cy="340701"/>
            </a:xfrm>
            <a:prstGeom prst="line">
              <a:avLst/>
            </a:prstGeom>
            <a:ln w="28575" cap="sq">
              <a:solidFill>
                <a:schemeClr val="accent1"/>
              </a:solidFill>
              <a:miter lim="800000"/>
              <a:tailEnd w="lg" len="lg"/>
            </a:ln>
          </p:spPr>
        </p:cxnSp>
        <p:cxnSp>
          <p:nvCxnSpPr>
            <p:cNvPr id="272" name="直接连接符 271"/>
            <p:cNvCxnSpPr/>
            <p:nvPr/>
          </p:nvCxnSpPr>
          <p:spPr>
            <a:xfrm>
              <a:off x="1303373" y="2498599"/>
              <a:ext cx="3565077" cy="0"/>
            </a:xfrm>
            <a:prstGeom prst="line">
              <a:avLst/>
            </a:prstGeom>
            <a:ln w="28575" cap="sq">
              <a:solidFill>
                <a:schemeClr val="accent1"/>
              </a:solidFill>
              <a:miter lim="800000"/>
              <a:headEnd type="triangle"/>
              <a:tailEnd type="triangle"/>
            </a:ln>
          </p:spPr>
        </p:cxnSp>
        <p:sp>
          <p:nvSpPr>
            <p:cNvPr id="273" name="object 81"/>
            <p:cNvSpPr txBox="1"/>
            <p:nvPr/>
          </p:nvSpPr>
          <p:spPr>
            <a:xfrm>
              <a:off x="2080663" y="2215949"/>
              <a:ext cx="2383577"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控制信号生命周期</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4" name="object 81"/>
            <p:cNvSpPr txBox="1"/>
            <p:nvPr/>
          </p:nvSpPr>
          <p:spPr>
            <a:xfrm>
              <a:off x="2539311" y="3183100"/>
              <a:ext cx="1330896"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时钟触发</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nodeType="clickEffect">
                                  <p:stCondLst>
                                    <p:cond delay="0"/>
                                  </p:stCondLst>
                                  <p:childTnLst>
                                    <p:set>
                                      <p:cBhvr>
                                        <p:cTn id="253" dur="1" fill="hold">
                                          <p:stCondLst>
                                            <p:cond delay="0"/>
                                          </p:stCondLst>
                                        </p:cTn>
                                        <p:tgtEl>
                                          <p:spTgt spid="56"/>
                                        </p:tgtEl>
                                        <p:attrNameLst>
                                          <p:attrName>style.visibility</p:attrName>
                                        </p:attrNameLst>
                                      </p:cBhvr>
                                      <p:to>
                                        <p:strVal val="visible"/>
                                      </p:to>
                                    </p:set>
                                    <p:animEffect transition="in" filter="wipe(left)">
                                      <p:cBhvr>
                                        <p:cTn id="2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X+</a:t>
                      </a:r>
                      <a:r>
                        <a:rPr lang="en-US" altLang="zh-CN" sz="1700" b="1" dirty="0" err="1">
                          <a:solidFill>
                            <a:srgbClr val="7030A0"/>
                          </a:solidFill>
                          <a:latin typeface="微软雅黑" panose="020B0503020204020204" pitchFamily="34" charset="-122"/>
                          <a:ea typeface="微软雅黑" panose="020B0503020204020204" pitchFamily="34" charset="-122"/>
                        </a:rPr>
                        <a:t>sExt</a:t>
                      </a:r>
                      <a:r>
                        <a:rPr lang="en-US" altLang="zh-CN" sz="1700" b="1" dirty="0">
                          <a:solidFill>
                            <a:srgbClr val="7030A0"/>
                          </a:solidFill>
                          <a:latin typeface="微软雅黑" panose="020B0503020204020204" pitchFamily="34" charset="-122"/>
                          <a:ea typeface="微软雅黑" panose="020B0503020204020204" pitchFamily="34" charset="-122"/>
                        </a:rPr>
                        <a:t>(</a:t>
                      </a:r>
                      <a:r>
                        <a:rPr lang="en-US" altLang="zh-CN" sz="1700" b="1" dirty="0" err="1">
                          <a:solidFill>
                            <a:srgbClr val="7030A0"/>
                          </a:solidFill>
                          <a:latin typeface="微软雅黑" panose="020B0503020204020204" pitchFamily="34" charset="-122"/>
                          <a:ea typeface="微软雅黑" panose="020B0503020204020204" pitchFamily="34" charset="-122"/>
                        </a:rPr>
                        <a:t>imm</a:t>
                      </a:r>
                      <a:r>
                        <a:rPr lang="en-US" altLang="zh-CN" sz="1700" b="1"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dirty="0" err="1">
                          <a:solidFill>
                            <a:sysClr val="windowText" lastClr="000000"/>
                          </a:solidFill>
                          <a:latin typeface="微软雅黑" panose="020B0503020204020204" pitchFamily="34" charset="-122"/>
                          <a:ea typeface="微软雅黑" panose="020B0503020204020204" pitchFamily="34" charset="-122"/>
                        </a:rPr>
                        <a:t>rs</a:t>
                      </a:r>
                      <a:r>
                        <a:rPr lang="en-US" altLang="zh-CN" sz="1700" b="0" dirty="0">
                          <a:solidFill>
                            <a:sysClr val="windowText" lastClr="000000"/>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out</a:t>
                      </a:r>
                      <a:r>
                        <a:rPr lang="en-US" altLang="zh-CN" sz="1700" b="0" dirty="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4"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立即数输出控制</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433715" y="942975"/>
            <a:ext cx="8622895" cy="5637213"/>
          </a:xfrm>
          <a:prstGeom prst="rect">
            <a:avLst/>
          </a:prstGeom>
        </p:spPr>
      </p:pic>
      <p:sp>
        <p:nvSpPr>
          <p:cNvPr id="5" name="椭圆 4"/>
          <p:cNvSpPr/>
          <p:nvPr/>
        </p:nvSpPr>
        <p:spPr>
          <a:xfrm>
            <a:off x="2755396" y="455824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594538" y="3415862"/>
            <a:ext cx="2665453"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58388" y="3415862"/>
            <a:ext cx="1455242" cy="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3379074"/>
            <a:ext cx="0" cy="208105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384827" y="5460124"/>
            <a:ext cx="4278792"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149497" y="3597016"/>
            <a:ext cx="849603" cy="0"/>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993349" y="3545257"/>
            <a:ext cx="0" cy="2872795"/>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19333" y="6452558"/>
            <a:ext cx="6620024" cy="0"/>
          </a:xfrm>
          <a:prstGeom prst="line">
            <a:avLst/>
          </a:prstGeom>
          <a:ln w="920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2794657" y="555617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IR(A)</a:t>
                      </a:r>
                      <a:r>
                        <a:rPr lang="en-US" altLang="zh-CN" sz="1700" b="1" baseline="-25000" dirty="0">
                          <a:solidFill>
                            <a:srgbClr val="7030A0"/>
                          </a:solidFill>
                          <a:latin typeface="微软雅黑" panose="020B0503020204020204" pitchFamily="34" charset="-122"/>
                          <a:ea typeface="微软雅黑" panose="020B0503020204020204" pitchFamily="34" charset="-122"/>
                        </a:rPr>
                        <a:t>out</a:t>
                      </a:r>
                      <a:r>
                        <a:rPr lang="en-US" altLang="zh-CN" sz="1700" b="1" baseline="0"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IR(A)</a:t>
                      </a:r>
                      <a:r>
                        <a:rPr lang="en-US" altLang="zh-CN" sz="1700" b="0" baseline="-25000" dirty="0">
                          <a:solidFill>
                            <a:srgbClr val="7030A0"/>
                          </a:solidFill>
                          <a:latin typeface="微软雅黑" panose="020B0503020204020204" pitchFamily="34" charset="-122"/>
                          <a:ea typeface="微软雅黑" panose="020B0503020204020204" pitchFamily="34" charset="-122"/>
                        </a:rPr>
                        <a:t>out</a:t>
                      </a:r>
                      <a:r>
                        <a:rPr lang="en-US" altLang="zh-CN" sz="1700" b="0" baseline="0" dirty="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X+sExt</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err="1">
                          <a:solidFill>
                            <a:schemeClr val="tx1"/>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baseline="-25000" dirty="0">
                          <a:solidFill>
                            <a:srgbClr val="FF0000"/>
                          </a:solidFill>
                          <a:latin typeface="微软雅黑" panose="020B0503020204020204" pitchFamily="34" charset="-122"/>
                          <a:ea typeface="微软雅黑" panose="020B0503020204020204" pitchFamily="34" charset="-122"/>
                        </a:rPr>
                        <a:t> </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AC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 </a:t>
                      </a:r>
                      <a:r>
                        <a:rPr lang="en-US" altLang="zh-CN" sz="1800" dirty="0">
                          <a:solidFill>
                            <a:srgbClr val="C00000"/>
                          </a:solidFill>
                          <a:sym typeface="Wingdings" panose="05000000000000000000" pitchFamily="2" charset="2"/>
                        </a:rPr>
                        <a:t> AC</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 </a:t>
                      </a:r>
                      <a:r>
                        <a:rPr lang="en-US" altLang="zh-CN" sz="1800" dirty="0">
                          <a:sym typeface="Wingdings" panose="05000000000000000000" pitchFamily="2" charset="2"/>
                        </a:rPr>
                        <a:t> AC</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clrChange>
              <a:clrFrom>
                <a:srgbClr val="FFFFFF"/>
              </a:clrFrom>
              <a:clrTo>
                <a:srgbClr val="FFFFFF">
                  <a:alpha val="0"/>
                </a:srgbClr>
              </a:clrTo>
            </a:clrChange>
          </a:blip>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b="1" dirty="0"/>
              <a:t>数据通路</a:t>
            </a:r>
            <a:r>
              <a:rPr lang="zh-CN" altLang="en-US" sz="2800" dirty="0"/>
              <a:t>是数据传送的路径，通路建立依赖于</a:t>
            </a:r>
            <a:r>
              <a:rPr lang="zh-CN" altLang="en-US" sz="2800" b="1" dirty="0"/>
              <a:t>控制信号序列</a:t>
            </a:r>
            <a:endParaRPr lang="en-US" altLang="zh-CN" sz="2800" b="1"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数据通路不同、执行周期不同</a:t>
            </a:r>
            <a:endParaRPr lang="en-US" altLang="zh-CN" sz="2400" dirty="0"/>
          </a:p>
          <a:p>
            <a:pPr lvl="1">
              <a:lnSpc>
                <a:spcPct val="150000"/>
              </a:lnSpc>
            </a:pPr>
            <a:r>
              <a:rPr lang="zh-CN" altLang="en-US" sz="2400" dirty="0"/>
              <a:t>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571731"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机器周期，节拍数按需分配</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pic>
        <p:nvPicPr>
          <p:cNvPr id="5"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836918"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left)">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wipe(down)">
                                      <p:cBhvr>
                                        <p:cTn id="17" dur="500"/>
                                        <p:tgtEl>
                                          <p:spTgt spid="280"/>
                                        </p:tgtEl>
                                      </p:cBhvr>
                                    </p:animEffect>
                                  </p:childTnLst>
                                </p:cTn>
                              </p:par>
                              <p:par>
                                <p:cTn id="18" presetID="22" presetClass="entr" presetSubtype="4" fill="hold" nodeType="withEffect">
                                  <p:stCondLst>
                                    <p:cond delay="0"/>
                                  </p:stCondLst>
                                  <p:childTnLst>
                                    <p:set>
                                      <p:cBhvr>
                                        <p:cTn id="19" dur="1" fill="hold">
                                          <p:stCondLst>
                                            <p:cond delay="0"/>
                                          </p:stCondLst>
                                        </p:cTn>
                                        <p:tgtEl>
                                          <p:spTgt spid="281"/>
                                        </p:tgtEl>
                                        <p:attrNameLst>
                                          <p:attrName>style.visibility</p:attrName>
                                        </p:attrNameLst>
                                      </p:cBhvr>
                                      <p:to>
                                        <p:strVal val="visible"/>
                                      </p:to>
                                    </p:set>
                                    <p:animEffect transition="in" filter="wipe(down)">
                                      <p:cBhvr>
                                        <p:cTn id="20" dur="500"/>
                                        <p:tgtEl>
                                          <p:spTgt spid="28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wipe(down)">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64"/>
                                        </p:tgtEl>
                                        <p:attrNameLst>
                                          <p:attrName>style.visibility</p:attrName>
                                        </p:attrNameLst>
                                      </p:cBhvr>
                                      <p:to>
                                        <p:strVal val="visible"/>
                                      </p:to>
                                    </p:set>
                                    <p:animEffect transition="in" filter="wipe(down)">
                                      <p:cBhvr>
                                        <p:cTn id="30" dur="500"/>
                                        <p:tgtEl>
                                          <p:spTgt spid="2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8"/>
                                        </p:tgtEl>
                                        <p:attrNameLst>
                                          <p:attrName>style.visibility</p:attrName>
                                        </p:attrNameLst>
                                      </p:cBhvr>
                                      <p:to>
                                        <p:strVal val="visible"/>
                                      </p:to>
                                    </p:set>
                                    <p:animEffect transition="in" filter="wipe(down)">
                                      <p:cBhvr>
                                        <p:cTn id="35" dur="500"/>
                                        <p:tgtEl>
                                          <p:spTgt spid="2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79"/>
                                        </p:tgtEl>
                                        <p:attrNameLst>
                                          <p:attrName>style.visibility</p:attrName>
                                        </p:attrNameLst>
                                      </p:cBhvr>
                                      <p:to>
                                        <p:strVal val="visible"/>
                                      </p:to>
                                    </p:set>
                                    <p:animEffect transition="in" filter="wipe(down)">
                                      <p:cBhvr>
                                        <p:cTn id="40" dur="500"/>
                                        <p:tgtEl>
                                          <p:spTgt spid="2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73"/>
                                        </p:tgtEl>
                                        <p:attrNameLst>
                                          <p:attrName>style.visibility</p:attrName>
                                        </p:attrNameLst>
                                      </p:cBhvr>
                                      <p:to>
                                        <p:strVal val="visible"/>
                                      </p:to>
                                    </p:set>
                                    <p:animEffect transition="in" filter="wipe(left)">
                                      <p:cBhvr>
                                        <p:cTn id="45"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算术</a:t>
            </a:r>
            <a:r>
              <a:rPr lang="en-US" altLang="zh-CN" sz="2600" dirty="0">
                <a:solidFill>
                  <a:srgbClr val="18978B"/>
                </a:solidFill>
                <a:sym typeface="Arial" panose="020B0604020202020204" pitchFamily="34" charset="0"/>
              </a:rPr>
              <a:t>/</a:t>
            </a:r>
            <a:r>
              <a:rPr lang="zh-CN" altLang="en-US" sz="2600" dirty="0">
                <a:solidFill>
                  <a:srgbClr val="18978B"/>
                </a:solidFill>
                <a:sym typeface="Arial" panose="020B0604020202020204" pitchFamily="34" charset="0"/>
              </a:rPr>
              <a:t>逻辑运算</a:t>
            </a:r>
            <a:r>
              <a:rPr lang="zh-CN" altLang="en-US" sz="2600" dirty="0">
                <a:solidFill>
                  <a:srgbClr val="0066FF"/>
                </a:solidFill>
                <a:sym typeface="Arial" panose="020B0604020202020204" pitchFamily="34" charset="0"/>
              </a:rPr>
              <a:t>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程序中指令执行顺序控制  </a:t>
            </a:r>
            <a:endParaRPr lang="zh-CN" altLang="en-US" sz="2600" dirty="0">
              <a:solidFill>
                <a:srgbClr val="18978B"/>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控制操作信号的产生时间、持续时间</a:t>
            </a:r>
            <a:endParaRPr lang="zh-CN" altLang="en-US" sz="2600" dirty="0">
              <a:solidFill>
                <a:srgbClr val="18978B"/>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异常处理，外设交互</a:t>
            </a:r>
            <a:endParaRPr lang="zh-CN" altLang="en-US" sz="2600" dirty="0">
              <a:solidFill>
                <a:srgbClr val="18978B"/>
              </a:solidFill>
              <a:sym typeface="Arial" panose="020B0604020202020204" pitchFamily="34" charset="0"/>
            </a:endParaRPr>
          </a:p>
          <a:p>
            <a:endParaRPr lang="zh-CN" altLang="en-US" sz="2600" dirty="0">
              <a:solidFill>
                <a:srgbClr val="18978B"/>
              </a:solidFill>
              <a:sym typeface="Arial" panose="020B0604020202020204" pitchFamily="34" charset="0"/>
            </a:endParaRPr>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弧形 164"/>
          <p:cNvSpPr/>
          <p:nvPr/>
        </p:nvSpPr>
        <p:spPr>
          <a:xfrm>
            <a:off x="6934063"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0" name="TextBox 24"/>
          <p:cNvSpPr txBox="1"/>
          <p:nvPr/>
        </p:nvSpPr>
        <p:spPr>
          <a:xfrm>
            <a:off x="7590806" y="3406769"/>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节拍数可变</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up)">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wipe(left)">
                                      <p:cBhvr>
                                        <p:cTn id="27" dur="500"/>
                                        <p:tgtEl>
                                          <p:spTgt spid="1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65" grpId="0" animBg="1"/>
      <p:bldP spid="16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nodeType="click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wipe(left)">
                                      <p:cBhvr>
                                        <p:cTn id="42" dur="500"/>
                                        <p:tgtEl>
                                          <p:spTgt spid="2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wipe(up)">
                                      <p:cBhvr>
                                        <p:cTn id="4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767219"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rotWithShape="1">
                <a:blip r:embed="rId1"/>
                <a:stretch>
                  <a:fillRect l="-12" t="-55" r="11"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275" b="1" dirty="0">
                <a:solidFill>
                  <a:srgbClr val="18978B"/>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存在空周期，空节拍</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849822" y="4510854"/>
            <a:ext cx="695605" cy="257752"/>
          </a:xfrm>
          <a:prstGeom prst="rect">
            <a:avLst/>
          </a:prstGeom>
        </p:spPr>
      </p:pic>
      <p:sp>
        <p:nvSpPr>
          <p:cNvPr id="10" name="矩形 9"/>
          <p:cNvSpPr/>
          <p:nvPr/>
        </p:nvSpPr>
        <p:spPr>
          <a:xfrm>
            <a:off x="3449955" y="3907155"/>
            <a:ext cx="1259840" cy="432435"/>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rgbClr val="FF0000"/>
                </a:solidFill>
              </a:rPr>
              <a:t>空节拍</a:t>
            </a:r>
            <a:endParaRPr lang="en-US" altLang="zh-CN" sz="2400" b="1" dirty="0">
              <a:solidFill>
                <a:srgbClr val="FF0000"/>
              </a:solidFill>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795847" y="5948494"/>
            <a:ext cx="695605" cy="257752"/>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ipe(up)">
                                      <p:cBhvr>
                                        <p:cTn id="45" dur="500"/>
                                        <p:tgtEl>
                                          <p:spTgt spid="97"/>
                                        </p:tgtEl>
                                      </p:cBhvr>
                                    </p:animEffect>
                                  </p:childTnLst>
                                </p:cTn>
                              </p:par>
                              <p:par>
                                <p:cTn id="46" presetID="22" presetClass="entr" presetSubtype="1"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P spid="10"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4114107" y="3843469"/>
            <a:ext cx="695605" cy="257752"/>
          </a:xfrm>
          <a:prstGeom prst="rect">
            <a:avLst/>
          </a:prstGeom>
        </p:spPr>
      </p:pic>
      <p:pic>
        <p:nvPicPr>
          <p:cNvPr id="4" name="图片 3"/>
          <p:cNvPicPr>
            <a:picLocks noChangeAspect="1"/>
          </p:cNvPicPr>
          <p:nvPr/>
        </p:nvPicPr>
        <p:blipFill>
          <a:blip r:embed="rId2"/>
          <a:stretch>
            <a:fillRect/>
          </a:stretch>
        </p:blipFill>
        <p:spPr>
          <a:xfrm>
            <a:off x="8432800" y="4350385"/>
            <a:ext cx="3194050" cy="2106295"/>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up)">
                                      <p:cBhvr>
                                        <p:cTn id="2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767219"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rotWithShape="1">
                <a:blip r:embed="rId1"/>
                <a:stretch>
                  <a:fillRect l="-12" t="-55" r="11"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a:t>
            </a:r>
            <a:r>
              <a:rPr lang="zh-CN" altLang="en-US" dirty="0">
                <a:solidFill>
                  <a:srgbClr val="1387B7"/>
                </a:solidFill>
              </a:rPr>
              <a:t>硬布线</a:t>
            </a:r>
            <a:r>
              <a:rPr lang="zh-CN" altLang="en-US" dirty="0"/>
              <a:t>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1700567" y="5944574"/>
            <a:ext cx="9198658"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无时序发生器、无机器周期、操作控制信号仅与状态寄存器现态有关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5" name="文本框 94"/>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grpSp>
        <p:nvGrpSpPr>
          <p:cNvPr id="3" name="组合 2"/>
          <p:cNvGrpSpPr/>
          <p:nvPr/>
        </p:nvGrpSpPr>
        <p:grpSpPr>
          <a:xfrm>
            <a:off x="606509" y="5023223"/>
            <a:ext cx="3043587" cy="579957"/>
            <a:chOff x="371537" y="4732301"/>
            <a:chExt cx="2678518" cy="579957"/>
          </a:xfrm>
        </p:grpSpPr>
        <p:sp>
          <p:nvSpPr>
            <p:cNvPr id="96" name="矩形 95"/>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7" name="矩形 96"/>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三级时序有什么好处？</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baseline="0" dirty="0" err="1">
                          <a:solidFill>
                            <a:schemeClr val="tx1"/>
                          </a:solidFill>
                          <a:latin typeface="微软雅黑" panose="020B0503020204020204" pitchFamily="34" charset="-122"/>
                          <a:ea typeface="微软雅黑" panose="020B0503020204020204" pitchFamily="34" charset="-122"/>
                          <a:cs typeface="+mn-cs"/>
                        </a:rPr>
                        <a:t>P</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in</a:t>
                      </a:r>
                      <a:r>
                        <a:rPr lang="en-US" altLang="zh-CN" sz="1400" b="1"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220"/>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zh-CN" altLang="en-US" dirty="0">
              <a:cs typeface="Segoe UI Black" panose="020B0A02040204020203" pitchFamily="34" charset="0"/>
              <a:sym typeface="Arial" panose="020B0604020202020204" pitchFamily="34" charset="0"/>
            </a:endParaRPr>
          </a:p>
          <a:p>
            <a:pPr lvl="1">
              <a:spcBef>
                <a:spcPts val="570"/>
              </a:spcBef>
              <a:spcAft>
                <a:spcPts val="570"/>
              </a:spcAft>
            </a:pPr>
            <a:r>
              <a:rPr lang="zh-CN" altLang="en-US" sz="2000" b="1" dirty="0">
                <a:cs typeface="Segoe UI Black" panose="020B0A02040204020203" pitchFamily="34" charset="0"/>
                <a:sym typeface="Arial" panose="020B0604020202020204" pitchFamily="34" charset="0"/>
              </a:rPr>
              <a:t>各状态信号的或逻辑</a:t>
            </a:r>
            <a:endParaRPr lang="en-US" altLang="zh-CN" sz="2000"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7242" y="5931128"/>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6.6 </a:t>
            </a:r>
            <a:r>
              <a:rPr lang="zh-CN" altLang="en-US" b="1" dirty="0">
                <a:solidFill>
                  <a:srgbClr val="C00000"/>
                </a:solidFill>
                <a:effectLst>
                  <a:outerShdw blurRad="38100" dist="38100" dir="2700000" algn="tl">
                    <a:srgbClr val="000000">
                      <a:alpha val="43137"/>
                    </a:srgbClr>
                  </a:outerShdw>
                </a:effectLst>
              </a:rPr>
              <a:t>微程序控制器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endParaRPr lang="zh-CN" altLang="en-US" dirty="0"/>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solidFill>
                  <a:srgbClr val="1387B7"/>
                </a:solidFill>
              </a:rPr>
              <a:t>软件思想设计硬件</a:t>
            </a:r>
            <a:r>
              <a:rPr lang="zh-CN" altLang="en-US" dirty="0"/>
              <a:t>的技术</a:t>
            </a:r>
            <a:endParaRPr lang="en-US" altLang="zh-CN" dirty="0"/>
          </a:p>
          <a:p>
            <a:pPr lvl="1"/>
            <a:r>
              <a:rPr lang="zh-CN" altLang="en-US" dirty="0"/>
              <a:t>将控制信号序列像程序一样存储起来 </a:t>
            </a:r>
            <a:endParaRPr lang="zh-CN" altLang="en-US" dirty="0"/>
          </a:p>
          <a:p>
            <a:pPr lvl="2"/>
            <a:r>
              <a:rPr lang="zh-CN" altLang="en-US" dirty="0"/>
              <a:t>控制信号序列分解为若干节拍</a:t>
            </a:r>
            <a:endParaRPr lang="en-US" altLang="zh-CN" dirty="0"/>
          </a:p>
          <a:p>
            <a:pPr lvl="2"/>
            <a:r>
              <a:rPr lang="zh-CN" altLang="en-US" dirty="0"/>
              <a:t>一个节拍的并发信号编成一条微指令</a:t>
            </a:r>
            <a:endParaRPr lang="en-US" altLang="zh-CN" dirty="0"/>
          </a:p>
          <a:p>
            <a:pPr lvl="2"/>
            <a:r>
              <a:rPr lang="zh-CN" altLang="en-US" dirty="0"/>
              <a:t>多个节拍对应多条微指令，形成一段微程序</a:t>
            </a:r>
            <a:endParaRPr lang="zh-CN" altLang="en-US" dirty="0"/>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endParaRPr lang="en-US" altLang="zh-CN" dirty="0"/>
          </a:p>
          <a:p>
            <a:pPr lvl="2"/>
            <a:r>
              <a:rPr lang="zh-CN" altLang="en-US" b="1" dirty="0"/>
              <a:t>软时序</a:t>
            </a:r>
            <a:r>
              <a:rPr lang="zh-CN" altLang="en-US" dirty="0"/>
              <a:t>：依次执行微指令，时间信号有先后顺序</a:t>
            </a:r>
            <a:endParaRPr lang="zh-CN" altLang="en-US" dirty="0"/>
          </a:p>
          <a:p>
            <a:r>
              <a:rPr lang="zh-CN" altLang="en-US" b="1" dirty="0">
                <a:solidFill>
                  <a:srgbClr val="1387B7"/>
                </a:solidFill>
              </a:rPr>
              <a:t>存储技术</a:t>
            </a:r>
            <a:r>
              <a:rPr lang="zh-CN" altLang="en-US" dirty="0"/>
              <a:t>和</a:t>
            </a:r>
            <a:r>
              <a:rPr lang="zh-CN" altLang="en-US" b="1" dirty="0">
                <a:solidFill>
                  <a:srgbClr val="1387B7"/>
                </a:solidFill>
              </a:rPr>
              <a:t>程序设计</a:t>
            </a:r>
            <a:r>
              <a:rPr lang="zh-CN" altLang="en-US" dirty="0"/>
              <a:t>相结合，回避复杂时序逻辑设计</a:t>
            </a: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3877" t="30575" r="32955" b="29812"/>
          <a:stretch>
            <a:fillRect/>
          </a:stretch>
        </p:blipFill>
        <p:spPr>
          <a:xfrm>
            <a:off x="9736853" y="5014128"/>
            <a:ext cx="1748413" cy="1175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endParaRPr lang="zh-CN" altLang="en-US" dirty="0"/>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存储操作控制信号</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用于控制微程序的执行顺序</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5"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5"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5" b="1">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31400">
        <p15:prstTrans prst="pageCurlDouble"/>
      </p:transition>
    </mc:Choice>
    <mc:Fallback>
      <p:transition spd="slow" advTm="13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56470"/>
          </a:xfrm>
          <a:prstGeom prst="rect">
            <a:avLst/>
          </a:prstGeom>
          <a:noFill/>
          <a:ln>
            <a:noFill/>
          </a:ln>
        </p:spPr>
        <p:txBody>
          <a:bodyPr wrap="square" rtlCol="0">
            <a:spAutoFit/>
          </a:bodyPr>
          <a:lstStyle/>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微程序控制器原理框图 </a:t>
            </a:r>
            <a:r>
              <a:rPr lang="en-US" altLang="zh-CN" dirty="0">
                <a:solidFill>
                  <a:srgbClr val="1387B7"/>
                </a:solidFill>
              </a:rPr>
              <a:t>(</a:t>
            </a:r>
            <a:r>
              <a:rPr lang="zh-CN" altLang="en-US" dirty="0">
                <a:solidFill>
                  <a:srgbClr val="1387B7"/>
                </a:solidFill>
              </a:rPr>
              <a:t>下址字段法</a:t>
            </a:r>
            <a:r>
              <a:rPr lang="en-US" altLang="zh-CN" dirty="0">
                <a:solidFill>
                  <a:srgbClr val="1387B7"/>
                </a:solidFill>
              </a:rPr>
              <a:t>)</a:t>
            </a:r>
            <a:endParaRPr lang="zh-CN" altLang="en-US" dirty="0">
              <a:solidFill>
                <a:srgbClr val="1387B7"/>
              </a:solidFill>
            </a:endParaRPr>
          </a:p>
        </p:txBody>
      </p:sp>
      <p:sp>
        <p:nvSpPr>
          <p:cNvPr id="138" name="矩形 137"/>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p:cNvGrpSpPr/>
          <p:nvPr/>
        </p:nvGrpSpPr>
        <p:grpSpPr>
          <a:xfrm>
            <a:off x="3592211" y="947424"/>
            <a:ext cx="1825522" cy="929577"/>
            <a:chOff x="3592211" y="947424"/>
            <a:chExt cx="1825522" cy="929577"/>
          </a:xfrm>
        </p:grpSpPr>
        <p:sp>
          <p:nvSpPr>
            <p:cNvPr id="142" name="矩形 141"/>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p:cNvGrpSpPr/>
          <p:nvPr/>
        </p:nvGrpSpPr>
        <p:grpSpPr>
          <a:xfrm>
            <a:off x="5319951" y="2063375"/>
            <a:ext cx="1365880" cy="325795"/>
            <a:chOff x="5319951" y="2063375"/>
            <a:chExt cx="1365880" cy="325795"/>
          </a:xfrm>
        </p:grpSpPr>
        <p:cxnSp>
          <p:nvCxnSpPr>
            <p:cNvPr id="156" name="直接箭头连接符 155"/>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p:cNvSpPr/>
            <p:nvPr/>
          </p:nvSpPr>
          <p:spPr>
            <a:xfrm>
              <a:off x="5319951" y="206337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p:cNvSpPr/>
          <p:nvPr/>
        </p:nvSpPr>
        <p:spPr>
          <a:xfrm>
            <a:off x="8772164" y="3856787"/>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3764609" y="2889485"/>
            <a:ext cx="2367963" cy="1317004"/>
            <a:chOff x="3764609" y="2889485"/>
            <a:chExt cx="2367963" cy="1317004"/>
          </a:xfrm>
        </p:grpSpPr>
        <p:cxnSp>
          <p:nvCxnSpPr>
            <p:cNvPr id="153" name="直接箭头连接符 152"/>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7239658" y="2038730"/>
            <a:ext cx="1365880" cy="329977"/>
            <a:chOff x="7239658" y="2038730"/>
            <a:chExt cx="1365880" cy="329977"/>
          </a:xfrm>
        </p:grpSpPr>
        <p:cxnSp>
          <p:nvCxnSpPr>
            <p:cNvPr id="154" name="直接箭头连接符 153"/>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p:cNvSpPr/>
            <p:nvPr/>
          </p:nvSpPr>
          <p:spPr>
            <a:xfrm>
              <a:off x="7239658" y="2038730"/>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p:cNvSpPr/>
          <p:nvPr/>
        </p:nvSpPr>
        <p:spPr>
          <a:xfrm>
            <a:off x="9665265" y="2038730"/>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677813" y="1737580"/>
            <a:ext cx="3731154" cy="1123771"/>
            <a:chOff x="1677813" y="1737580"/>
            <a:chExt cx="3731154" cy="1123771"/>
          </a:xfrm>
        </p:grpSpPr>
        <p:sp>
          <p:nvSpPr>
            <p:cNvPr id="141" name="矩形 140"/>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地址转移逻辑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7" name="矩形 196"/>
            <p:cNvSpPr/>
            <p:nvPr/>
          </p:nvSpPr>
          <p:spPr>
            <a:xfrm>
              <a:off x="1677813" y="1737580"/>
              <a:ext cx="1171437"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188988" y="1588877"/>
            <a:ext cx="1654828" cy="1407933"/>
            <a:chOff x="6188988" y="1588877"/>
            <a:chExt cx="1654828" cy="1407933"/>
          </a:xfrm>
        </p:grpSpPr>
        <p:cxnSp>
          <p:nvCxnSpPr>
            <p:cNvPr id="180" name="直接连接符 179"/>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矩形 181"/>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6333159" y="1588877"/>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p:cNvGrpSpPr/>
          <p:nvPr/>
        </p:nvGrpSpPr>
        <p:grpSpPr>
          <a:xfrm>
            <a:off x="3391723" y="4019173"/>
            <a:ext cx="4953899" cy="1356286"/>
            <a:chOff x="4501360" y="4268012"/>
            <a:chExt cx="4953899" cy="1356286"/>
          </a:xfrm>
        </p:grpSpPr>
        <p:sp>
          <p:nvSpPr>
            <p:cNvPr id="159" name="矩形 158"/>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0" name="矩形 159"/>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1" name="矩形 160"/>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8083318" y="4815440"/>
              <a:ext cx="1218095" cy="440763"/>
              <a:chOff x="5310190" y="4777775"/>
              <a:chExt cx="994439" cy="480046"/>
            </a:xfrm>
          </p:grpSpPr>
          <p:cxnSp>
            <p:nvCxnSpPr>
              <p:cNvPr id="172" name="直接箭头连接符 17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p:cNvSpPr/>
            <p:nvPr/>
          </p:nvSpPr>
          <p:spPr>
            <a:xfrm>
              <a:off x="7035405" y="5240218"/>
              <a:ext cx="2108233" cy="384080"/>
            </a:xfrm>
            <a:prstGeom prst="rect">
              <a:avLst/>
            </a:prstGeom>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5" name="组合 164"/>
            <p:cNvGrpSpPr/>
            <p:nvPr/>
          </p:nvGrpSpPr>
          <p:grpSpPr>
            <a:xfrm>
              <a:off x="6865224" y="4815440"/>
              <a:ext cx="1015079" cy="440763"/>
              <a:chOff x="5475930" y="4777775"/>
              <a:chExt cx="828699" cy="480046"/>
            </a:xfrm>
          </p:grpSpPr>
          <p:cxnSp>
            <p:nvCxnSpPr>
              <p:cNvPr id="166" name="直接箭头连接符 16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125070" y="1285584"/>
            <a:ext cx="4970930" cy="3082296"/>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1" y="2848201"/>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1" name="流程图: 手动操作 110"/>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8" name="矩形 7"/>
          <p:cNvSpPr/>
          <p:nvPr/>
        </p:nvSpPr>
        <p:spPr>
          <a:xfrm>
            <a:off x="9271203" y="1792215"/>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schemeClr val="bg1"/>
                </a:solidFill>
                <a:latin typeface="微软雅黑" panose="020B0503020204020204" pitchFamily="34" charset="-122"/>
                <a:ea typeface="微软雅黑" panose="020B0503020204020204" pitchFamily="34" charset="-122"/>
              </a:rPr>
              <a:t>控制</a:t>
            </a:r>
            <a:endParaRPr lang="en-US" altLang="zh-CN" sz="1705" b="1" kern="0">
              <a:solidFill>
                <a:schemeClr val="bg1"/>
              </a:solidFill>
              <a:latin typeface="微软雅黑" panose="020B0503020204020204" pitchFamily="34" charset="-122"/>
              <a:ea typeface="微软雅黑" panose="020B0503020204020204" pitchFamily="34" charset="-122"/>
            </a:endParaRPr>
          </a:p>
          <a:p>
            <a:pPr algn="ctr"/>
            <a:r>
              <a:rPr lang="zh-CN" altLang="en-US" sz="1705" b="1" kern="0">
                <a:solidFill>
                  <a:schemeClr val="bg1"/>
                </a:solidFill>
                <a:latin typeface="微软雅黑" panose="020B0503020204020204" pitchFamily="34" charset="-122"/>
                <a:ea typeface="微软雅黑" panose="020B0503020204020204" pitchFamily="34" charset="-122"/>
              </a:rPr>
              <a:t>存储器</a:t>
            </a:r>
            <a:endParaRPr lang="en-US" altLang="zh-CN" sz="1705" b="1" kern="0">
              <a:solidFill>
                <a:schemeClr val="bg1"/>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648459" y="2474814"/>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8204476" y="2489068"/>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6952642" y="1721303"/>
            <a:ext cx="1654828" cy="1407933"/>
            <a:chOff x="6792102" y="1861049"/>
            <a:chExt cx="1654828" cy="1407933"/>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8743964" y="4814702"/>
            <a:ext cx="2904494" cy="384721"/>
            <a:chOff x="9070923" y="4122994"/>
            <a:chExt cx="2927098" cy="384721"/>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10699283" y="2474814"/>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10428919" y="2158456"/>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450937" y="484898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5767346" y="2514687"/>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29" name="组合 28"/>
          <p:cNvGrpSpPr/>
          <p:nvPr/>
        </p:nvGrpSpPr>
        <p:grpSpPr>
          <a:xfrm>
            <a:off x="3790067" y="4930436"/>
            <a:ext cx="4953899" cy="1432486"/>
            <a:chOff x="4501360" y="4268012"/>
            <a:chExt cx="4953899" cy="143248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4323050" y="4385349"/>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21847" y="2213902"/>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354390" y="1637992"/>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250149"/>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6063545" y="220726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426030" y="5807898"/>
            <a:ext cx="5840986" cy="555024"/>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每个判别测试位对应一个微程序分支地址</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5" name="肘形连接符 64"/>
          <p:cNvCxnSpPr/>
          <p:nvPr/>
        </p:nvCxnSpPr>
        <p:spPr>
          <a:xfrm rot="10800000">
            <a:off x="3331334" y="3856186"/>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842670" y="4124169"/>
            <a:ext cx="1085850" cy="646418"/>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20400">
        <p15:prstTrans prst="pageCurlDouble"/>
      </p:transition>
    </mc:Choice>
    <mc:Fallback>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endParaRPr lang="zh-CN" altLang="en-US" dirty="0"/>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ln>
            </p:spPr>
            <p:txBody>
              <a:bodyPr wrap="none" anchor="ctr"/>
              <a:lstStyle/>
              <a:p>
                <a:endParaRPr lang="zh-CN" altLang="en-US" sz="1600"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en-US" altLang="zh-CN" sz="1895" b="1" dirty="0">
                  <a:solidFill>
                    <a:srgbClr val="FF6600"/>
                  </a:solidFill>
                  <a:latin typeface="微软雅黑" panose="020B0503020204020204" pitchFamily="34" charset="-122"/>
                  <a:ea typeface="微软雅黑" panose="020B0503020204020204" pitchFamily="34" charset="-122"/>
                </a:rPr>
                <a:t>LW</a:t>
              </a:r>
              <a:r>
                <a:rPr lang="zh-CN" altLang="en-US" sz="1895" b="1" dirty="0">
                  <a:solidFill>
                    <a:srgbClr val="FF6600"/>
                  </a:solidFill>
                  <a:latin typeface="微软雅黑" panose="020B0503020204020204" pitchFamily="34" charset="-122"/>
                  <a:ea typeface="微软雅黑" panose="020B0503020204020204" pitchFamily="34" charset="-122"/>
                </a:rPr>
                <a:t>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rPr>
                <a:t>取指微程序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C00000"/>
                  </a:solidFill>
                  <a:latin typeface="微软雅黑" panose="020B0503020204020204" pitchFamily="34" charset="-122"/>
                  <a:ea typeface="微软雅黑" panose="020B0503020204020204" pitchFamily="34" charset="-122"/>
                </a:rPr>
                <a:t>微命令</a:t>
              </a:r>
              <a:endParaRPr lang="en-US" altLang="zh-CN" sz="1895"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chemeClr val="accent5"/>
                  </a:solidFill>
                  <a:latin typeface="微软雅黑" panose="020B0503020204020204" pitchFamily="34" charset="-122"/>
                  <a:ea typeface="微软雅黑" panose="020B0503020204020204" pitchFamily="34" charset="-122"/>
                </a:rPr>
                <a:t>判断字段</a:t>
              </a:r>
              <a:endParaRPr lang="en-US" altLang="zh-CN" sz="1895"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C000"/>
                  </a:solidFill>
                  <a:latin typeface="微软雅黑" panose="020B0503020204020204" pitchFamily="34" charset="-122"/>
                  <a:ea typeface="微软雅黑" panose="020B0503020204020204" pitchFamily="34" charset="-122"/>
                </a:rPr>
                <a:t>下址字段</a:t>
              </a:r>
              <a:endParaRPr lang="en-US" altLang="zh-CN" sz="1895"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lw</a:t>
              </a:r>
              <a:endParaRPr lang="zh-CN" altLang="en-US" sz="1895" kern="0" dirty="0">
                <a:latin typeface="Calibri" panose="020F0502020204030204"/>
                <a:ea typeface="宋体" panose="02010600030101010101" pitchFamily="2" charset="-122"/>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J</a:t>
              </a:r>
              <a:endParaRPr lang="zh-CN" altLang="en-US" sz="1895" kern="0" dirty="0">
                <a:latin typeface="Calibri" panose="020F0502020204030204"/>
                <a:ea typeface="宋体" panose="02010600030101010101" pitchFamily="2" charset="-122"/>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R</a:t>
              </a:r>
              <a:r>
                <a:rPr lang="en-US" altLang="zh-CN" sz="1895" kern="0" baseline="-25000" dirty="0">
                  <a:solidFill>
                    <a:sysClr val="window" lastClr="FFFFFF"/>
                  </a:solidFill>
                  <a:latin typeface="Calibri" panose="020F0502020204030204"/>
                  <a:ea typeface="宋体" panose="02010600030101010101" pitchFamily="2" charset="-122"/>
                </a:rPr>
                <a:t>d</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0</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funct</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0</a:t>
              </a:r>
              <a:endParaRPr lang="zh-CN" altLang="en-US" sz="1895" kern="0" dirty="0">
                <a:latin typeface="Calibri" panose="020F0502020204030204"/>
                <a:ea typeface="宋体" panose="02010600030101010101" pitchFamily="2" charset="-122"/>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32</a:t>
              </a:r>
              <a:endParaRPr lang="zh-CN" altLang="en-US" sz="1895" kern="0" dirty="0">
                <a:latin typeface="Calibri" panose="020F0502020204030204"/>
                <a:ea typeface="宋体" panose="02010600030101010101" pitchFamily="2" charset="-122"/>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beq</a:t>
              </a:r>
              <a:endParaRPr lang="zh-CN" altLang="en-US" sz="1895" kern="0" dirty="0">
                <a:latin typeface="Calibri" panose="020F0502020204030204"/>
                <a:ea typeface="宋体" panose="02010600030101010101" pitchFamily="2" charset="-122"/>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sw</a:t>
              </a:r>
              <a:endParaRPr lang="zh-CN" altLang="en-US" sz="1895" kern="0" dirty="0">
                <a:latin typeface="Calibri" panose="020F0502020204030204"/>
                <a:ea typeface="宋体" panose="02010600030101010101" pitchFamily="2" charset="-122"/>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latin typeface="微软雅黑" panose="020B0503020204020204" pitchFamily="34" charset="-122"/>
                  <a:ea typeface="微软雅黑" panose="020B0503020204020204" pitchFamily="34" charset="-122"/>
                </a:rPr>
                <a:t>微指令</a:t>
              </a:r>
              <a:endParaRPr lang="en-US" altLang="zh-CN" sz="1895"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1699980" y="1348098"/>
            <a:ext cx="3750783" cy="579957"/>
            <a:chOff x="371537" y="4732301"/>
            <a:chExt cx="2678518" cy="579957"/>
          </a:xfrm>
        </p:grpSpPr>
        <p:sp>
          <p:nvSpPr>
            <p:cNvPr id="264" name="矩形 26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endParaRPr lang="zh-CN" altLang="en-US" dirty="0"/>
          </a:p>
        </p:txBody>
      </p:sp>
      <p:sp>
        <p:nvSpPr>
          <p:cNvPr id="3" name="内容占位符 2"/>
          <p:cNvSpPr>
            <a:spLocks noGrp="1"/>
          </p:cNvSpPr>
          <p:nvPr>
            <p:ph idx="1"/>
          </p:nvPr>
        </p:nvSpPr>
        <p:spPr>
          <a:xfrm>
            <a:off x="487822" y="942764"/>
            <a:ext cx="10359471" cy="5637024"/>
          </a:xfrm>
        </p:spPr>
        <p:txBody>
          <a:bodyPr/>
          <a:lstStyle/>
          <a:p>
            <a:pPr marL="325120" lvl="0" indent="-325120">
              <a:lnSpc>
                <a:spcPct val="150000"/>
              </a:lnSpc>
              <a:spcBef>
                <a:spcPts val="570"/>
              </a:spcBef>
              <a:spcAft>
                <a:spcPts val="570"/>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20" lvl="0" indent="-325120">
              <a:lnSpc>
                <a:spcPct val="150000"/>
              </a:lnSpc>
              <a:spcBef>
                <a:spcPts val="570"/>
              </a:spcBef>
              <a:spcAft>
                <a:spcPts val="570"/>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p:cNvGraphicFramePr>
            <a:graphicFrameLocks noGrp="1"/>
          </p:cNvGraphicFramePr>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gridCol w="1609786"/>
                <a:gridCol w="1609786"/>
                <a:gridCol w="1609786"/>
                <a:gridCol w="1609786"/>
                <a:gridCol w="1609786"/>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存储容量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存储速度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介质</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主存</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数据与程序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大</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机器字长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慢</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控制存储器</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微程序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微指令长度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快</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endParaRPr lang="zh-CN" altLang="en-US" dirty="0"/>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endParaRPr lang="zh-CN" altLang="en-US"/>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p:cNvSpPr txBox="1"/>
          <p:nvPr/>
        </p:nvSpPr>
        <p:spPr>
          <a:xfrm>
            <a:off x="1781539" y="2287221"/>
            <a:ext cx="2856987" cy="123469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ransition spd="slow" advTm="5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gridCol w="2300586"/>
                <a:gridCol w="2494964"/>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endParaRPr lang="zh-CN" altLang="en-US" sz="14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r>
            </a:tbl>
          </a:graphicData>
        </a:graphic>
      </p:graphicFrame>
      <p:sp>
        <p:nvSpPr>
          <p:cNvPr id="2" name="标题 1"/>
          <p:cNvSpPr>
            <a:spLocks noGrp="1"/>
          </p:cNvSpPr>
          <p:nvPr>
            <p:ph type="title"/>
          </p:nvPr>
        </p:nvSpPr>
        <p:spPr/>
        <p:txBody>
          <a:bodyPr/>
          <a:lstStyle/>
          <a:p>
            <a:r>
              <a:rPr lang="zh-CN" altLang="en-US" dirty="0"/>
              <a:t>取指令微程序</a:t>
            </a:r>
            <a:endParaRPr lang="zh-CN" altLang="en-US" dirty="0"/>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5"/>
                <a:t>  </a:t>
              </a:r>
              <a:endParaRPr lang="zh-CN" altLang="en-US" sz="1895"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normAutofit lnSpcReduction="10000"/>
          </a:bodyPr>
          <a:lstStyle/>
          <a:p>
            <a:pPr marL="0" lvl="1" indent="-325120" algn="just" defTabSz="866775" fontAlgn="base">
              <a:lnSpc>
                <a:spcPct val="150000"/>
              </a:lnSpc>
              <a:spcBef>
                <a:spcPts val="570"/>
              </a:spcBef>
              <a:spcAft>
                <a:spcPts val="570"/>
              </a:spcAft>
            </a:pPr>
            <a:r>
              <a:rPr lang="zh-CN" altLang="en-US" sz="2600" b="1" dirty="0">
                <a:solidFill>
                  <a:prstClr val="black"/>
                </a:solidFill>
                <a:cs typeface="Segoe UI Black" panose="020B0A02040204020203" pitchFamily="34" charset="0"/>
                <a:sym typeface="Arial" panose="020B0604020202020204" pitchFamily="34" charset="0"/>
              </a:rPr>
              <a:t>输入</a:t>
            </a:r>
            <a:r>
              <a:rPr lang="zh-CN" altLang="en-US" sz="2600" dirty="0">
                <a:solidFill>
                  <a:prstClr val="black"/>
                </a:solidFill>
                <a:cs typeface="Segoe UI Black" panose="020B0A02040204020203" pitchFamily="34" charset="0"/>
                <a:sym typeface="Arial" panose="020B0604020202020204" pitchFamily="34" charset="0"/>
              </a:rPr>
              <a:t>：机器指令</a:t>
            </a:r>
            <a:r>
              <a:rPr lang="en-US" altLang="zh-CN" sz="2600" dirty="0">
                <a:solidFill>
                  <a:prstClr val="black"/>
                </a:solidFill>
                <a:cs typeface="Segoe UI Black" panose="020B0A02040204020203" pitchFamily="34" charset="0"/>
                <a:sym typeface="Arial" panose="020B0604020202020204" pitchFamily="34" charset="0"/>
              </a:rPr>
              <a:t>      </a:t>
            </a:r>
            <a:r>
              <a:rPr lang="zh-CN" altLang="en-US" sz="2600" b="1" dirty="0">
                <a:solidFill>
                  <a:prstClr val="black"/>
                </a:solidFill>
                <a:cs typeface="Segoe UI Black" panose="020B0A02040204020203" pitchFamily="34" charset="0"/>
                <a:sym typeface="Arial" panose="020B0604020202020204" pitchFamily="34" charset="0"/>
              </a:rPr>
              <a:t>输出</a:t>
            </a:r>
            <a:r>
              <a:rPr lang="zh-CN" altLang="en-US" sz="2600" dirty="0">
                <a:solidFill>
                  <a:prstClr val="black"/>
                </a:solidFill>
                <a:cs typeface="Segoe UI Black" panose="020B0A02040204020203" pitchFamily="34" charset="0"/>
                <a:sym typeface="Arial" panose="020B0604020202020204" pitchFamily="34" charset="0"/>
              </a:rPr>
              <a:t>：控制信号序列</a:t>
            </a:r>
            <a:endParaRPr lang="en-US" altLang="zh-CN" sz="2600" dirty="0">
              <a:solidFill>
                <a:prstClr val="black"/>
              </a:solidFill>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zh-CN" altLang="en-US"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5">
                  <a:latin typeface="Consolas" panose="020B0609020204030204" pitchFamily="49" charset="0"/>
                </a:rPr>
                <a:t> </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Sld>
  <p:clrMapOvr>
    <a:masterClrMapping/>
  </p:clrMapOvr>
  <p:transition spd="slow" advTm="8442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8598316" y="5193795"/>
            <a:ext cx="3488912" cy="1315674"/>
            <a:chOff x="6976911" y="4138537"/>
            <a:chExt cx="4396796" cy="1658039"/>
          </a:xfrm>
        </p:grpSpPr>
        <p:pic>
          <p:nvPicPr>
            <p:cNvPr id="198" name="图片 197"/>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2"/>
              <a:ext cx="1589433" cy="1268544"/>
            </a:xfrm>
            <a:prstGeom prst="rect">
              <a:avLst/>
            </a:prstGeom>
          </p:spPr>
        </p:pic>
        <p:pic>
          <p:nvPicPr>
            <p:cNvPr id="199" name="图片 198"/>
            <p:cNvPicPr>
              <a:picLocks noChangeAspect="1"/>
            </p:cNvPicPr>
            <p:nvPr/>
          </p:nvPicPr>
          <p:blipFill>
            <a:blip r:embed="rId2"/>
            <a:stretch>
              <a:fillRect/>
            </a:stretch>
          </p:blipFill>
          <p:spPr>
            <a:xfrm>
              <a:off x="6976911" y="4138537"/>
              <a:ext cx="2993395" cy="816935"/>
            </a:xfrm>
            <a:prstGeom prst="rect">
              <a:avLst/>
            </a:prstGeom>
          </p:spPr>
        </p:pic>
      </p:grpSp>
    </p:spTree>
    <p:custDataLst>
      <p:tags r:id="rId3"/>
    </p:custDataLst>
  </p:cSld>
  <p:clrMapOvr>
    <a:masterClrMapping/>
  </p:clrMapOvr>
  <p:transition spd="slow"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wipe(up)">
                                      <p:cBhvr>
                                        <p:cTn id="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endParaRPr lang="zh-CN" altLang="en-US"/>
          </a:p>
        </p:txBody>
      </p:sp>
      <p:graphicFrame>
        <p:nvGraphicFramePr>
          <p:cNvPr id="7" name="表格 6"/>
          <p:cNvGraphicFramePr>
            <a:graphicFrameLocks noGrp="1"/>
          </p:cNvGraphicFramePr>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gridCol w="720000"/>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p:cNvGrpSpPr/>
          <p:nvPr/>
        </p:nvGrpSpPr>
        <p:grpSpPr>
          <a:xfrm>
            <a:off x="4245017" y="265247"/>
            <a:ext cx="2565896" cy="579957"/>
            <a:chOff x="371537" y="4732301"/>
            <a:chExt cx="2678518" cy="579957"/>
          </a:xfrm>
        </p:grpSpPr>
        <p:sp>
          <p:nvSpPr>
            <p:cNvPr id="21" name="矩形 2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程序执行动态？</a:t>
            </a:r>
            <a:endParaRPr lang="zh-CN" altLang="en-US" dirty="0"/>
          </a:p>
        </p:txBody>
      </p:sp>
      <p:graphicFrame>
        <p:nvGraphicFramePr>
          <p:cNvPr id="6" name="表格 5"/>
          <p:cNvGraphicFramePr>
            <a:graphicFrameLocks noGrp="1"/>
          </p:cNvGraphicFramePr>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gridCol w="1996777"/>
                <a:gridCol w="1460500"/>
              </a:tblGrid>
              <a:tr h="322779">
                <a:tc>
                  <a:txBody>
                    <a:bodyPr/>
                    <a:lstStyle/>
                    <a:p>
                      <a:pPr algn="ctr"/>
                      <a:r>
                        <a:rPr lang="zh-CN" altLang="en-US" sz="1200" dirty="0"/>
                        <a:t>地址</a:t>
                      </a:r>
                      <a:endParaRPr lang="zh-CN" altLang="en-US" sz="1200" dirty="0"/>
                    </a:p>
                  </a:txBody>
                  <a:tcPr/>
                </a:tc>
                <a:tc>
                  <a:txBody>
                    <a:bodyPr/>
                    <a:lstStyle/>
                    <a:p>
                      <a:r>
                        <a:rPr lang="zh-CN" altLang="en-US" sz="1200" dirty="0"/>
                        <a:t>微程序</a:t>
                      </a:r>
                      <a:endParaRPr lang="zh-CN" altLang="en-US" sz="1200" dirty="0"/>
                    </a:p>
                  </a:txBody>
                  <a:tcPr anchor="ctr" anchorCtr="1"/>
                </a:tc>
                <a:tc>
                  <a:txBody>
                    <a:bodyPr/>
                    <a:lstStyle/>
                    <a:p>
                      <a:pPr algn="ctr"/>
                      <a:r>
                        <a:rPr lang="zh-CN" altLang="en-US" sz="1200" dirty="0"/>
                        <a:t>微指令</a:t>
                      </a:r>
                      <a:endParaRPr lang="zh-CN" altLang="en-US" sz="1200" dirty="0"/>
                    </a:p>
                  </a:txBody>
                  <a:tcPr/>
                </a:tc>
              </a:tr>
              <a:tr h="216000">
                <a:tc>
                  <a:txBody>
                    <a:bodyPr/>
                    <a:lstStyle/>
                    <a:p>
                      <a:pPr algn="ctr"/>
                      <a:r>
                        <a:rPr lang="en-US" altLang="zh-CN" sz="1000" b="1" dirty="0"/>
                        <a:t>0</a:t>
                      </a:r>
                      <a:endParaRPr lang="en-US" altLang="zh-CN" sz="1000" b="1" dirty="0"/>
                    </a:p>
                  </a:txBody>
                  <a:tcPr>
                    <a:solidFill>
                      <a:srgbClr val="00B050"/>
                    </a:solidFill>
                  </a:tcPr>
                </a:tc>
                <a:tc rowSpan="4">
                  <a:txBody>
                    <a:bodyPr/>
                    <a:lstStyle/>
                    <a:p>
                      <a:r>
                        <a:rPr lang="zh-CN" altLang="en-US" sz="1600" b="1" dirty="0"/>
                        <a:t>取指微程序</a:t>
                      </a:r>
                      <a:endParaRPr lang="zh-CN" altLang="en-US" sz="1600" b="1" dirty="0"/>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00B050"/>
                    </a:solidFill>
                  </a:tcPr>
                </a:tc>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00B050"/>
                    </a:solidFill>
                  </a:tcPr>
                </a:tc>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00B050"/>
                    </a:solidFill>
                  </a:tcPr>
                </a:tc>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endParaRPr lang="zh-CN" altLang="en-US" sz="1600" b="1" dirty="0"/>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C000"/>
                    </a:solidFill>
                  </a:tcPr>
                </a:tc>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C000"/>
                    </a:solidFill>
                  </a:tcPr>
                </a:tc>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FFC000"/>
                    </a:solidFill>
                  </a:tcPr>
                </a:tc>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5</a:t>
                      </a:r>
                      <a:endParaRPr lang="zh-CN" altLang="en-US" sz="1000" dirty="0"/>
                    </a:p>
                  </a:txBody>
                  <a:tcPr>
                    <a:solidFill>
                      <a:srgbClr val="FFC000"/>
                    </a:solidFill>
                  </a:tcPr>
                </a:tc>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t>sw</a:t>
                      </a:r>
                      <a:r>
                        <a:rPr lang="zh-CN" altLang="en-US" sz="1600" b="1" dirty="0"/>
                        <a:t>微程序</a:t>
                      </a:r>
                      <a:endParaRPr lang="zh-CN" altLang="en-US" sz="1600" b="1" dirty="0"/>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endParaRPr lang="zh-CN" altLang="en-US" sz="1600" b="1" dirty="0">
                        <a:solidFill>
                          <a:schemeClr val="bg1"/>
                        </a:solidFill>
                      </a:endParaRP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15</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16</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17</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18</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66FF"/>
                    </a:solidFill>
                  </a:tcPr>
                </a:tc>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66FF"/>
                    </a:solidFill>
                  </a:tcPr>
                </a:tc>
              </a:tr>
            </a:tbl>
          </a:graphicData>
        </a:graphic>
      </p:graphicFrame>
      <p:graphicFrame>
        <p:nvGraphicFramePr>
          <p:cNvPr id="8" name="表格 7"/>
          <p:cNvGraphicFramePr>
            <a:graphicFrameLocks noGrp="1"/>
          </p:cNvGraphicFramePr>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gridCol w="2812821"/>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endParaRPr lang="zh-CN" altLang="en-US" sz="2100" dirty="0"/>
                    </a:p>
                  </a:txBody>
                  <a:tcPr marL="107325" marR="107325" marT="53662" marB="53662" anchor="ctr"/>
                </a:tc>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bl>
          </a:graphicData>
        </a:graphic>
      </p:graphicFrame>
      <p:grpSp>
        <p:nvGrpSpPr>
          <p:cNvPr id="9" name="组合 8"/>
          <p:cNvGrpSpPr/>
          <p:nvPr/>
        </p:nvGrpSpPr>
        <p:grpSpPr>
          <a:xfrm>
            <a:off x="1313173" y="1464220"/>
            <a:ext cx="2992641" cy="579957"/>
            <a:chOff x="371537" y="4732301"/>
            <a:chExt cx="2678518" cy="579957"/>
          </a:xfrm>
        </p:grpSpPr>
        <p:sp>
          <p:nvSpPr>
            <p:cNvPr id="10" name="矩形 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358087" y="2689880"/>
            <a:ext cx="902811" cy="523220"/>
          </a:xfrm>
          <a:prstGeom prst="rect">
            <a:avLst/>
          </a:prstGeom>
          <a:noFill/>
        </p:spPr>
        <p:txBody>
          <a:bodyPr wrap="none" rtlCol="0">
            <a:spAutoFit/>
          </a:bodyPr>
          <a:lstStyle/>
          <a:p>
            <a:r>
              <a:rPr lang="zh-CN" altLang="en-US" sz="2800" b="1" dirty="0"/>
              <a:t>主存</a:t>
            </a:r>
            <a:endParaRPr lang="zh-CN" altLang="en-US" sz="2800" b="1" dirty="0"/>
          </a:p>
        </p:txBody>
      </p:sp>
      <p:sp>
        <p:nvSpPr>
          <p:cNvPr id="13" name="文本框 12"/>
          <p:cNvSpPr txBox="1"/>
          <p:nvPr/>
        </p:nvSpPr>
        <p:spPr>
          <a:xfrm>
            <a:off x="10763032" y="3213100"/>
            <a:ext cx="902811" cy="523220"/>
          </a:xfrm>
          <a:prstGeom prst="rect">
            <a:avLst/>
          </a:prstGeom>
          <a:noFill/>
        </p:spPr>
        <p:txBody>
          <a:bodyPr wrap="none" rtlCol="0">
            <a:spAutoFit/>
          </a:bodyPr>
          <a:lstStyle/>
          <a:p>
            <a:r>
              <a:rPr lang="zh-CN" altLang="en-US" sz="2800" b="1" dirty="0"/>
              <a:t>控存</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endParaRPr lang="zh-CN" altLang="en-US" dirty="0"/>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有利于缩短微指令字长度     </a:t>
            </a:r>
            <a:r>
              <a:rPr lang="en-US" altLang="zh-CN" b="1" dirty="0">
                <a:cs typeface="Segoe UI Black" panose="020B0A02040204020203" pitchFamily="34" charset="0"/>
                <a:sym typeface="Arial" panose="020B0604020202020204" pitchFamily="34" charset="0"/>
              </a:rPr>
              <a:t>		</a:t>
            </a:r>
            <a:endParaRPr lang="en-US" altLang="zh-CN" b="1" dirty="0">
              <a:cs typeface="Segoe UI Black" panose="020B0A02040204020203" pitchFamily="34" charset="0"/>
              <a:sym typeface="Arial" panose="020B0604020202020204" pitchFamily="34" charset="0"/>
            </a:endParaRPr>
          </a:p>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有利于减少控制存储器容量</a:t>
            </a:r>
            <a:endParaRPr lang="zh-CN" altLang="en-US"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有利于提高微程序执行速度       </a:t>
            </a:r>
            <a:r>
              <a:rPr lang="en-US" altLang="zh-CN" b="1" dirty="0">
                <a:cs typeface="Segoe UI Black" panose="020B0A02040204020203" pitchFamily="34" charset="0"/>
                <a:sym typeface="Arial" panose="020B0604020202020204" pitchFamily="34" charset="0"/>
              </a:rPr>
              <a:t>	</a:t>
            </a:r>
            <a:endParaRPr lang="en-US" altLang="zh-CN"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有利于对微指令进行修改</a:t>
            </a:r>
            <a:endParaRPr lang="zh-CN" altLang="en-US"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有利于提高微程序设计的灵活性</a:t>
            </a:r>
            <a:endParaRPr lang="en-US" altLang="zh-CN"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grpSp>
        <p:nvGrpSpPr>
          <p:cNvPr id="4" name="组合 3"/>
          <p:cNvGrpSpPr/>
          <p:nvPr/>
        </p:nvGrpSpPr>
        <p:grpSpPr>
          <a:xfrm>
            <a:off x="8010781" y="5157788"/>
            <a:ext cx="2992641" cy="579957"/>
            <a:chOff x="371537" y="4732301"/>
            <a:chExt cx="2678518" cy="579957"/>
          </a:xfrm>
        </p:grpSpPr>
        <p:sp>
          <p:nvSpPr>
            <p:cNvPr id="5" name="矩形 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endParaRPr lang="zh-CN" altLang="en-US"/>
          </a:p>
        </p:txBody>
      </p:sp>
      <p:sp>
        <p:nvSpPr>
          <p:cNvPr id="107524" name="Rectangle 3"/>
          <p:cNvSpPr>
            <a:spLocks noGrp="1" noChangeArrowheads="1"/>
          </p:cNvSpPr>
          <p:nvPr>
            <p:ph type="body" idx="1"/>
          </p:nvPr>
        </p:nvSpPr>
        <p:spPr/>
        <p:txBody>
          <a:bodyPr/>
          <a:lstStyle/>
          <a:p>
            <a:r>
              <a:rPr lang="zh-CN" altLang="en-US" b="1" dirty="0"/>
              <a:t>直接表示法</a:t>
            </a:r>
            <a:endParaRPr lang="zh-CN" altLang="en-US" b="1" dirty="0"/>
          </a:p>
          <a:p>
            <a:r>
              <a:rPr lang="zh-CN" altLang="en-US" b="1" dirty="0"/>
              <a:t>编码表示法</a:t>
            </a:r>
            <a:endParaRPr lang="zh-CN" altLang="en-US" b="1" dirty="0"/>
          </a:p>
          <a:p>
            <a:r>
              <a:rPr lang="zh-CN" altLang="en-US" b="1" dirty="0"/>
              <a:t>混合表示法</a:t>
            </a:r>
            <a:endParaRPr lang="zh-CN" altLang="en-US" b="1" dirty="0"/>
          </a:p>
          <a:p>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endParaRPr lang="zh-CN" altLang="en-US" dirty="0"/>
          </a:p>
        </p:txBody>
      </p:sp>
      <p:sp>
        <p:nvSpPr>
          <p:cNvPr id="129" name="TextBox 24"/>
          <p:cNvSpPr txBox="1"/>
          <p:nvPr/>
        </p:nvSpPr>
        <p:spPr>
          <a:xfrm>
            <a:off x="944055" y="3649531"/>
            <a:ext cx="10727710" cy="2621039"/>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（压缩互斥性微命令）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kern="0"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rPr>
              <a:t>计数器法</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，增加</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a:t>
            </a:r>
            <a:r>
              <a:rPr lang="en-US" altLang="zh-CN" sz="2275" b="1" kern="0"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end</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判别位</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水平型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垂直型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   （牺牲并行性）</a:t>
            </a:r>
            <a:endPar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47" name="组合 546"/>
          <p:cNvGrpSpPr/>
          <p:nvPr/>
        </p:nvGrpSpPr>
        <p:grpSpPr>
          <a:xfrm>
            <a:off x="1689773" y="2408626"/>
            <a:ext cx="6747364" cy="776290"/>
            <a:chOff x="1874798" y="5992186"/>
            <a:chExt cx="7116361" cy="818744"/>
          </a:xfrm>
        </p:grpSpPr>
        <p:cxnSp>
          <p:nvCxnSpPr>
            <p:cNvPr id="548" name="直接连接符 547"/>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p:cNvGrpSpPr/>
            <p:nvPr/>
          </p:nvGrpSpPr>
          <p:grpSpPr>
            <a:xfrm>
              <a:off x="1892871" y="6452905"/>
              <a:ext cx="7098288" cy="358025"/>
              <a:chOff x="1892871" y="6452905"/>
              <a:chExt cx="7098288" cy="358025"/>
            </a:xfrm>
          </p:grpSpPr>
          <p:cxnSp>
            <p:nvCxnSpPr>
              <p:cNvPr id="551" name="直接箭头连接符 550"/>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p:cNvGrpSpPr/>
          <p:nvPr/>
        </p:nvGrpSpPr>
        <p:grpSpPr>
          <a:xfrm>
            <a:off x="8422964" y="2408627"/>
            <a:ext cx="2125066" cy="764885"/>
            <a:chOff x="8976188" y="5992185"/>
            <a:chExt cx="2241276" cy="806715"/>
          </a:xfrm>
        </p:grpSpPr>
        <p:cxnSp>
          <p:nvCxnSpPr>
            <p:cNvPr id="554" name="直接连接符 553"/>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557" name="组合 556"/>
          <p:cNvGrpSpPr/>
          <p:nvPr/>
        </p:nvGrpSpPr>
        <p:grpSpPr>
          <a:xfrm>
            <a:off x="1570360" y="956947"/>
            <a:ext cx="8991274" cy="1823043"/>
            <a:chOff x="1593519" y="3943658"/>
            <a:chExt cx="8991274" cy="1823043"/>
          </a:xfrm>
        </p:grpSpPr>
        <p:grpSp>
          <p:nvGrpSpPr>
            <p:cNvPr id="558" name="组合 557"/>
            <p:cNvGrpSpPr/>
            <p:nvPr/>
          </p:nvGrpSpPr>
          <p:grpSpPr>
            <a:xfrm>
              <a:off x="1722981" y="4957156"/>
              <a:ext cx="8861812" cy="809545"/>
              <a:chOff x="1885396" y="5530038"/>
              <a:chExt cx="9346443" cy="853817"/>
            </a:xfrm>
          </p:grpSpPr>
          <p:sp>
            <p:nvSpPr>
              <p:cNvPr id="618" name="矩形 617"/>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19" name="矩形 61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1" name="矩形 62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2" name="矩形 62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7" name="矩形 62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8" name="矩形 62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30" name="矩形 62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646" name="组合 645"/>
              <p:cNvGrpSpPr/>
              <p:nvPr/>
            </p:nvGrpSpPr>
            <p:grpSpPr>
              <a:xfrm>
                <a:off x="1892871" y="5914604"/>
                <a:ext cx="9338968" cy="469251"/>
                <a:chOff x="2346480" y="4271888"/>
                <a:chExt cx="9338968" cy="469251"/>
              </a:xfrm>
              <a:noFill/>
            </p:grpSpPr>
            <p:sp>
              <p:nvSpPr>
                <p:cNvPr id="647" name="矩形 64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650" name="矩形 64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651" name="矩形 65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652" name="矩形 65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653" name="矩形 65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654" name="矩形 65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655" name="矩形 65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656" name="矩形 65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657" name="矩形 65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658" name="矩形 65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659" name="矩形 65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660" name="矩形 65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661" name="矩形 66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662" name="矩形 66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663" name="矩形 66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664" name="矩形 66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665" name="矩形 66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666" name="矩形 66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667" name="矩形 66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668" name="矩形 66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669" name="矩形 66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670" name="矩形 66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671" name="矩形 67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672" name="矩形 67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673" name="矩形 67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674" name="矩形 67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675" name="矩形 67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559" name="组合 558"/>
            <p:cNvGrpSpPr/>
            <p:nvPr/>
          </p:nvGrpSpPr>
          <p:grpSpPr>
            <a:xfrm>
              <a:off x="1593519" y="3943658"/>
              <a:ext cx="8821660" cy="1446299"/>
              <a:chOff x="1593519" y="3943658"/>
              <a:chExt cx="8821660" cy="1446299"/>
            </a:xfrm>
          </p:grpSpPr>
          <p:cxnSp>
            <p:nvCxnSpPr>
              <p:cNvPr id="560" name="直接箭头连接符 5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p:cNvGrpSpPr/>
              <p:nvPr/>
            </p:nvGrpSpPr>
            <p:grpSpPr>
              <a:xfrm>
                <a:off x="1593519" y="3943658"/>
                <a:ext cx="6987258" cy="656951"/>
                <a:chOff x="1593519" y="3943658"/>
                <a:chExt cx="6987258" cy="656951"/>
              </a:xfrm>
            </p:grpSpPr>
            <p:sp>
              <p:nvSpPr>
                <p:cNvPr id="596" name="文本框 595"/>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p:cNvGrpSpPr/>
              <p:nvPr/>
            </p:nvGrpSpPr>
            <p:grpSpPr>
              <a:xfrm>
                <a:off x="8401785" y="3943659"/>
                <a:ext cx="774540" cy="1025994"/>
                <a:chOff x="8929458" y="4461114"/>
                <a:chExt cx="816898" cy="1082103"/>
              </a:xfrm>
            </p:grpSpPr>
            <p:cxnSp>
              <p:nvCxnSpPr>
                <p:cNvPr id="592" name="直接箭头连接符 59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p:cNvGrpSpPr/>
              <p:nvPr/>
            </p:nvGrpSpPr>
            <p:grpSpPr>
              <a:xfrm>
                <a:off x="9204020" y="4210243"/>
                <a:ext cx="1211159" cy="756956"/>
                <a:chOff x="9778247" y="4742277"/>
                <a:chExt cx="1277395" cy="798352"/>
              </a:xfrm>
            </p:grpSpPr>
            <p:cxnSp>
              <p:nvCxnSpPr>
                <p:cNvPr id="586" name="直接箭头连接符 58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591" name="直接箭头连接符 59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676" name="组合 675"/>
          <p:cNvGrpSpPr/>
          <p:nvPr/>
        </p:nvGrpSpPr>
        <p:grpSpPr>
          <a:xfrm>
            <a:off x="1570360" y="950597"/>
            <a:ext cx="2208066" cy="1451683"/>
            <a:chOff x="1570360" y="956947"/>
            <a:chExt cx="2208066" cy="1451683"/>
          </a:xfrm>
        </p:grpSpPr>
        <p:cxnSp>
          <p:nvCxnSpPr>
            <p:cNvPr id="677" name="直接箭头连接符 676"/>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681" name="矩形 680"/>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2" name="矩形 681"/>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3" name="矩形 682"/>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4" name="矩形 683"/>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5" name="矩形 684"/>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7" name="文本框 686"/>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p:cNvGrpSpPr/>
          <p:nvPr/>
        </p:nvGrpSpPr>
        <p:grpSpPr>
          <a:xfrm>
            <a:off x="6764811" y="956947"/>
            <a:ext cx="1792807" cy="1451683"/>
            <a:chOff x="6764811" y="956947"/>
            <a:chExt cx="1792807" cy="1451683"/>
          </a:xfrm>
        </p:grpSpPr>
        <p:cxnSp>
          <p:nvCxnSpPr>
            <p:cNvPr id="700" name="直接箭头连接符 699"/>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p:cNvGrpSpPr/>
            <p:nvPr/>
          </p:nvGrpSpPr>
          <p:grpSpPr>
            <a:xfrm>
              <a:off x="6894830" y="1970445"/>
              <a:ext cx="1528133" cy="438185"/>
              <a:chOff x="6894830" y="1970445"/>
              <a:chExt cx="1528133" cy="438185"/>
            </a:xfrm>
          </p:grpSpPr>
          <p:sp>
            <p:nvSpPr>
              <p:cNvPr id="711" name="矩形 710"/>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2" name="矩形 71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3" name="矩形 71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4" name="矩形 71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5" name="矩形 71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698" name="矩形 697"/>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endParaRPr lang="zh-CN" altLang="en-US" dirty="0"/>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endParaRPr lang="zh-CN" altLang="en-US" sz="1325" dirty="0">
                  <a:solidFill>
                    <a:srgbClr val="FF6600"/>
                  </a:solidFill>
                  <a:latin typeface="Segoe UI Black" panose="020B0A02040204020203" pitchFamily="34" charset="0"/>
                  <a:cs typeface="Segoe UI Black" panose="020B0A02040204020203" pitchFamily="34" charset="0"/>
                </a:endParaRP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endPar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4" name="组合 203"/>
          <p:cNvGrpSpPr/>
          <p:nvPr/>
        </p:nvGrpSpPr>
        <p:grpSpPr>
          <a:xfrm>
            <a:off x="1885585" y="5605671"/>
            <a:ext cx="8870070" cy="812201"/>
            <a:chOff x="1691564" y="1967789"/>
            <a:chExt cx="8870070" cy="812201"/>
          </a:xfrm>
        </p:grpSpPr>
        <p:sp>
          <p:nvSpPr>
            <p:cNvPr id="205" name="矩形 204"/>
            <p:cNvSpPr/>
            <p:nvPr/>
          </p:nvSpPr>
          <p:spPr bwMode="auto">
            <a:xfrm>
              <a:off x="9037069" y="1970979"/>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06" name="组合 205"/>
            <p:cNvGrpSpPr/>
            <p:nvPr/>
          </p:nvGrpSpPr>
          <p:grpSpPr>
            <a:xfrm>
              <a:off x="1699822" y="1970445"/>
              <a:ext cx="8861812" cy="809545"/>
              <a:chOff x="1885396" y="5530038"/>
              <a:chExt cx="9346443" cy="853817"/>
            </a:xfrm>
          </p:grpSpPr>
          <p:sp>
            <p:nvSpPr>
              <p:cNvPr id="208" name="矩形 20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09" name="矩形 208"/>
              <p:cNvSpPr/>
              <p:nvPr/>
            </p:nvSpPr>
            <p:spPr bwMode="auto">
              <a:xfrm>
                <a:off x="220792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0" name="矩形 209"/>
              <p:cNvSpPr/>
              <p:nvPr/>
            </p:nvSpPr>
            <p:spPr bwMode="auto">
              <a:xfrm>
                <a:off x="2530454"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317551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498041"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3820570"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5" name="矩形 21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6" name="矩形 21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7" name="矩形 21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8" name="矩形 21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20" name="矩形 21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36450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6" name="矩形 225"/>
              <p:cNvSpPr/>
              <p:nvPr/>
            </p:nvSpPr>
            <p:spPr bwMode="auto">
              <a:xfrm>
                <a:off x="7686721"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7" name="矩形 226"/>
              <p:cNvSpPr/>
              <p:nvPr/>
            </p:nvSpPr>
            <p:spPr bwMode="auto">
              <a:xfrm>
                <a:off x="800893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331465"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9" name="矩形 228"/>
              <p:cNvSpPr/>
              <p:nvPr/>
            </p:nvSpPr>
            <p:spPr bwMode="auto">
              <a:xfrm>
                <a:off x="8653994"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30" name="矩形 22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1</a:t>
                </a:r>
                <a:endParaRPr lang="zh-CN" altLang="en-US" sz="1325" b="1" baseline="-25000" dirty="0">
                  <a:latin typeface="Segoe UI" panose="020B0502040204020203" pitchFamily="34" charset="0"/>
                  <a:cs typeface="Segoe UI" panose="020B0502040204020203" pitchFamily="34" charset="0"/>
                </a:endParaRPr>
              </a:p>
            </p:txBody>
          </p:sp>
          <p:sp>
            <p:nvSpPr>
              <p:cNvPr id="231" name="矩形 23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2</a:t>
                </a:r>
                <a:endParaRPr lang="zh-CN" altLang="en-US" sz="1325" b="1" baseline="-25000" dirty="0">
                  <a:latin typeface="Segoe UI" panose="020B0502040204020203" pitchFamily="34" charset="0"/>
                  <a:cs typeface="Segoe UI" panose="020B0502040204020203" pitchFamily="34" charset="0"/>
                </a:endParaRPr>
              </a:p>
            </p:txBody>
          </p:sp>
          <p:sp>
            <p:nvSpPr>
              <p:cNvPr id="232" name="矩形 23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6" name="组合 235"/>
              <p:cNvGrpSpPr/>
              <p:nvPr/>
            </p:nvGrpSpPr>
            <p:grpSpPr>
              <a:xfrm>
                <a:off x="1892871" y="5914604"/>
                <a:ext cx="9338968" cy="469251"/>
                <a:chOff x="2346480" y="4271888"/>
                <a:chExt cx="9338968" cy="469251"/>
              </a:xfrm>
              <a:noFill/>
            </p:grpSpPr>
            <p:sp>
              <p:nvSpPr>
                <p:cNvPr id="237" name="矩形 23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7</a:t>
                  </a:r>
                  <a:endParaRPr lang="zh-CN" altLang="en-US" sz="1325" b="1" dirty="0">
                    <a:latin typeface="Segoe UI" panose="020B0502040204020203" pitchFamily="34" charset="0"/>
                    <a:cs typeface="Segoe UI" panose="020B0502040204020203" pitchFamily="34" charset="0"/>
                  </a:endParaRPr>
                </a:p>
              </p:txBody>
            </p:sp>
            <p:sp>
              <p:nvSpPr>
                <p:cNvPr id="244" name="矩形 24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sp>
          <p:nvSpPr>
            <p:cNvPr id="207" name="矩形 206"/>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p:cNvGrpSpPr/>
          <p:nvPr/>
        </p:nvGrpSpPr>
        <p:grpSpPr>
          <a:xfrm>
            <a:off x="2732794" y="3217936"/>
            <a:ext cx="7655135" cy="1823645"/>
            <a:chOff x="2911682" y="956947"/>
            <a:chExt cx="7655135" cy="1823645"/>
          </a:xfrm>
        </p:grpSpPr>
        <p:grpSp>
          <p:nvGrpSpPr>
            <p:cNvPr id="267" name="组合 266"/>
            <p:cNvGrpSpPr/>
            <p:nvPr/>
          </p:nvGrpSpPr>
          <p:grpSpPr>
            <a:xfrm>
              <a:off x="2928959" y="2340732"/>
              <a:ext cx="7637858" cy="439860"/>
              <a:chOff x="2017961" y="4277865"/>
              <a:chExt cx="8055542" cy="463916"/>
            </a:xfrm>
            <a:noFill/>
          </p:grpSpPr>
          <p:sp>
            <p:nvSpPr>
              <p:cNvPr id="330" name="矩形 329"/>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331" name="矩形 330"/>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332" name="矩形 331"/>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333" name="矩形 332"/>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343" name="矩形 342"/>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268" name="组合 267"/>
            <p:cNvGrpSpPr/>
            <p:nvPr/>
          </p:nvGrpSpPr>
          <p:grpSpPr>
            <a:xfrm>
              <a:off x="2911682" y="956947"/>
              <a:ext cx="7639626" cy="1451683"/>
              <a:chOff x="2911682" y="956947"/>
              <a:chExt cx="7639626" cy="1451683"/>
            </a:xfrm>
          </p:grpSpPr>
          <p:sp>
            <p:nvSpPr>
              <p:cNvPr id="269" name="矩形 268"/>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0" name="矩形 269"/>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1" name="矩形 270"/>
              <p:cNvSpPr/>
              <p:nvPr/>
            </p:nvSpPr>
            <p:spPr bwMode="auto">
              <a:xfrm>
                <a:off x="384045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4142582"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6" name="矩形 275"/>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1" name="矩形 280"/>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2" name="矩形 28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3" name="矩形 28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4" name="矩形 28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矩形 28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6" name="矩形 285"/>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9332587"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9640826"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9939984"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10245798"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p:cNvGrpSpPr/>
              <p:nvPr/>
            </p:nvGrpSpPr>
            <p:grpSpPr>
              <a:xfrm>
                <a:off x="8378626" y="956948"/>
                <a:ext cx="774540" cy="1025994"/>
                <a:chOff x="8929458" y="4461114"/>
                <a:chExt cx="816898" cy="1082103"/>
              </a:xfrm>
            </p:grpSpPr>
            <p:cxnSp>
              <p:nvCxnSpPr>
                <p:cNvPr id="326" name="直接箭头连接符 32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p:cNvGrpSpPr/>
              <p:nvPr/>
            </p:nvGrpSpPr>
            <p:grpSpPr>
              <a:xfrm>
                <a:off x="9180861" y="1223532"/>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dirty="0">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p:cNvSpPr/>
              <p:nvPr/>
            </p:nvSpPr>
            <p:spPr bwMode="auto">
              <a:xfrm>
                <a:off x="9031484" y="1972143"/>
                <a:ext cx="305508" cy="431103"/>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319" name="矩形 318"/>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endParaRPr lang="zh-CN" altLang="en-US"/>
          </a:p>
        </p:txBody>
      </p:sp>
      <p:grpSp>
        <p:nvGrpSpPr>
          <p:cNvPr id="4" name="组合 3"/>
          <p:cNvGrpSpPr/>
          <p:nvPr/>
        </p:nvGrpSpPr>
        <p:grpSpPr>
          <a:xfrm>
            <a:off x="1791214" y="2789626"/>
            <a:ext cx="6747364" cy="776290"/>
            <a:chOff x="1874798" y="5992186"/>
            <a:chExt cx="7116361" cy="818744"/>
          </a:xfrm>
        </p:grpSpPr>
        <p:cxnSp>
          <p:nvCxnSpPr>
            <p:cNvPr id="5" name="直接连接符 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892871" y="6452905"/>
              <a:ext cx="7098288" cy="358025"/>
              <a:chOff x="1892871" y="6452905"/>
              <a:chExt cx="7098288" cy="358025"/>
            </a:xfrm>
          </p:grpSpPr>
          <p:cxnSp>
            <p:nvCxnSpPr>
              <p:cNvPr id="8" name="直接箭头连接符 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p:cNvGrpSpPr/>
          <p:nvPr/>
        </p:nvGrpSpPr>
        <p:grpSpPr>
          <a:xfrm>
            <a:off x="8524405" y="2789627"/>
            <a:ext cx="2125066" cy="764885"/>
            <a:chOff x="8976188" y="5992185"/>
            <a:chExt cx="2241276" cy="806715"/>
          </a:xfrm>
        </p:grpSpPr>
        <p:cxnSp>
          <p:nvCxnSpPr>
            <p:cNvPr id="11" name="直接连接符 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 name="组合 13"/>
          <p:cNvGrpSpPr/>
          <p:nvPr/>
        </p:nvGrpSpPr>
        <p:grpSpPr>
          <a:xfrm>
            <a:off x="1671801" y="1337947"/>
            <a:ext cx="8991274" cy="1823043"/>
            <a:chOff x="1593519" y="3943658"/>
            <a:chExt cx="8991274" cy="1823043"/>
          </a:xfrm>
        </p:grpSpPr>
        <p:grpSp>
          <p:nvGrpSpPr>
            <p:cNvPr id="15" name="组合 14"/>
            <p:cNvGrpSpPr/>
            <p:nvPr/>
          </p:nvGrpSpPr>
          <p:grpSpPr>
            <a:xfrm>
              <a:off x="1722981" y="4957156"/>
              <a:ext cx="8861812" cy="809545"/>
              <a:chOff x="1885396" y="5530038"/>
              <a:chExt cx="9346443" cy="853817"/>
            </a:xfrm>
          </p:grpSpPr>
          <p:sp>
            <p:nvSpPr>
              <p:cNvPr id="75" name="矩形 7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6" name="矩形 7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103" name="组合 102"/>
              <p:cNvGrpSpPr/>
              <p:nvPr/>
            </p:nvGrpSpPr>
            <p:grpSpPr>
              <a:xfrm>
                <a:off x="1892871" y="5914604"/>
                <a:ext cx="9338968" cy="469251"/>
                <a:chOff x="2346480" y="4271888"/>
                <a:chExt cx="9338968" cy="469251"/>
              </a:xfrm>
              <a:noFill/>
            </p:grpSpPr>
            <p:sp>
              <p:nvSpPr>
                <p:cNvPr id="104" name="矩形 10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6" name="矩形 10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07" name="矩形 10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08" name="矩形 10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29" name="矩形 12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30" name="矩形 12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6" name="组合 15"/>
            <p:cNvGrpSpPr/>
            <p:nvPr/>
          </p:nvGrpSpPr>
          <p:grpSpPr>
            <a:xfrm>
              <a:off x="1593519" y="3943658"/>
              <a:ext cx="8821660" cy="1444948"/>
              <a:chOff x="1593519" y="3943658"/>
              <a:chExt cx="8821660" cy="1444948"/>
            </a:xfrm>
          </p:grpSpPr>
          <p:cxnSp>
            <p:nvCxnSpPr>
              <p:cNvPr id="17" name="直接箭头连接符 1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93519" y="3943658"/>
                <a:ext cx="6987258" cy="656951"/>
                <a:chOff x="1593519" y="3943658"/>
                <a:chExt cx="6987258" cy="656951"/>
              </a:xfrm>
            </p:grpSpPr>
            <p:sp>
              <p:nvSpPr>
                <p:cNvPr id="53" name="文本框 5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01785" y="3943659"/>
                <a:ext cx="774540" cy="1025994"/>
                <a:chOff x="8929458" y="4461114"/>
                <a:chExt cx="816898" cy="1082103"/>
              </a:xfrm>
            </p:grpSpPr>
            <p:cxnSp>
              <p:nvCxnSpPr>
                <p:cNvPr id="49" name="直接箭头连接符 4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p:cNvGrpSpPr/>
              <p:nvPr/>
            </p:nvGrpSpPr>
            <p:grpSpPr>
              <a:xfrm>
                <a:off x="9204020" y="4210243"/>
                <a:ext cx="1211159" cy="756956"/>
                <a:chOff x="9778247" y="4742277"/>
                <a:chExt cx="1277395" cy="798352"/>
              </a:xfrm>
            </p:grpSpPr>
            <p:cxnSp>
              <p:nvCxnSpPr>
                <p:cNvPr id="43" name="直接箭头连接符 4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8" name="直接箭头连接符 4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bwMode="auto">
              <a:xfrm>
                <a:off x="9054643" y="4967199"/>
                <a:ext cx="305508" cy="421407"/>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sp>
        <p:nvSpPr>
          <p:cNvPr id="172" name="矩形 171"/>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p:cNvGrpSpPr/>
          <p:nvPr/>
        </p:nvGrpSpPr>
        <p:grpSpPr>
          <a:xfrm>
            <a:off x="1798302" y="5421714"/>
            <a:ext cx="6747364" cy="776290"/>
            <a:chOff x="1874798" y="5992186"/>
            <a:chExt cx="7116361" cy="818744"/>
          </a:xfrm>
        </p:grpSpPr>
        <p:cxnSp>
          <p:nvCxnSpPr>
            <p:cNvPr id="304" name="直接连接符 303"/>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p:cNvGrpSpPr/>
            <p:nvPr/>
          </p:nvGrpSpPr>
          <p:grpSpPr>
            <a:xfrm>
              <a:off x="1892871" y="6452905"/>
              <a:ext cx="7098288" cy="358025"/>
              <a:chOff x="1892871" y="6452905"/>
              <a:chExt cx="7098288" cy="358025"/>
            </a:xfrm>
          </p:grpSpPr>
          <p:cxnSp>
            <p:nvCxnSpPr>
              <p:cNvPr id="307" name="直接箭头连接符 306"/>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p:cNvGrpSpPr/>
          <p:nvPr/>
        </p:nvGrpSpPr>
        <p:grpSpPr>
          <a:xfrm>
            <a:off x="1678889" y="3970035"/>
            <a:ext cx="7869018" cy="1821973"/>
            <a:chOff x="1593519" y="3943658"/>
            <a:chExt cx="7869018" cy="1821973"/>
          </a:xfrm>
        </p:grpSpPr>
        <p:grpSp>
          <p:nvGrpSpPr>
            <p:cNvPr id="314" name="组合 313"/>
            <p:cNvGrpSpPr/>
            <p:nvPr/>
          </p:nvGrpSpPr>
          <p:grpSpPr>
            <a:xfrm>
              <a:off x="1722981" y="4957154"/>
              <a:ext cx="7647644" cy="808477"/>
              <a:chOff x="1885396" y="5530038"/>
              <a:chExt cx="8065875" cy="852691"/>
            </a:xfrm>
          </p:grpSpPr>
          <p:sp>
            <p:nvSpPr>
              <p:cNvPr id="374" name="矩形 373"/>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75" name="矩形 37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3" name="矩形 38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4" name="矩形 38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6" name="矩形 38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2" name="矩形 39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3" name="矩形 39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6" name="矩形 39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7" name="矩形 39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402" name="组合 401"/>
              <p:cNvGrpSpPr/>
              <p:nvPr/>
            </p:nvGrpSpPr>
            <p:grpSpPr>
              <a:xfrm>
                <a:off x="1892871" y="5920581"/>
                <a:ext cx="8058400" cy="462148"/>
                <a:chOff x="2346480" y="4277865"/>
                <a:chExt cx="8058400" cy="462148"/>
              </a:xfrm>
              <a:noFill/>
            </p:grpSpPr>
            <p:sp>
              <p:nvSpPr>
                <p:cNvPr id="403" name="矩形 40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04" name="矩形 40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05" name="矩形 40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06" name="矩形 40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07" name="矩形 40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08" name="矩形 40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09" name="矩形 40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10" name="矩形 40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11" name="矩形 41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12" name="矩形 41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13" name="矩形 41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14" name="矩形 41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15" name="矩形 41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16" name="矩形 41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17" name="矩形 41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19" name="矩形 41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20" name="矩形 41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21" name="矩形 42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22" name="矩形 42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423" name="矩形 42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424" name="矩形 42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425" name="矩形 42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426" name="矩形 42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427" name="矩形 42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grpSp>
          <p:sp>
            <p:nvSpPr>
              <p:cNvPr id="433" name="矩形 432"/>
              <p:cNvSpPr/>
              <p:nvPr/>
            </p:nvSpPr>
            <p:spPr bwMode="auto">
              <a:xfrm>
                <a:off x="9618683" y="5530601"/>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315" name="组合 314"/>
            <p:cNvGrpSpPr/>
            <p:nvPr/>
          </p:nvGrpSpPr>
          <p:grpSpPr>
            <a:xfrm>
              <a:off x="1593519" y="3943658"/>
              <a:ext cx="7869018" cy="1025995"/>
              <a:chOff x="1593519" y="3943658"/>
              <a:chExt cx="7869018" cy="1025995"/>
            </a:xfrm>
          </p:grpSpPr>
          <p:cxnSp>
            <p:nvCxnSpPr>
              <p:cNvPr id="342" name="直接箭头连接符 341"/>
              <p:cNvCxnSpPr/>
              <p:nvPr/>
            </p:nvCxnSpPr>
            <p:spPr>
              <a:xfrm flipV="1">
                <a:off x="9215793" y="4599892"/>
                <a:ext cx="0" cy="343558"/>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6" name="直接箭头连接符 31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p:cNvGrpSpPr/>
              <p:nvPr/>
            </p:nvGrpSpPr>
            <p:grpSpPr>
              <a:xfrm>
                <a:off x="1593519" y="3943658"/>
                <a:ext cx="6987258" cy="656951"/>
                <a:chOff x="1593519" y="3943658"/>
                <a:chExt cx="6987258" cy="656951"/>
              </a:xfrm>
            </p:grpSpPr>
            <p:sp>
              <p:nvSpPr>
                <p:cNvPr id="352" name="文本框 351"/>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p:cNvGrpSpPr/>
              <p:nvPr/>
            </p:nvGrpSpPr>
            <p:grpSpPr>
              <a:xfrm>
                <a:off x="8401786" y="3943659"/>
                <a:ext cx="1060751" cy="1025994"/>
                <a:chOff x="8929458" y="4461114"/>
                <a:chExt cx="1118761" cy="1082103"/>
              </a:xfrm>
            </p:grpSpPr>
            <p:cxnSp>
              <p:nvCxnSpPr>
                <p:cNvPr id="348" name="直接箭头连接符 34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p:cNvSpPr txBox="1"/>
                <p:nvPr/>
              </p:nvSpPr>
              <p:spPr>
                <a:xfrm>
                  <a:off x="9537569" y="4834633"/>
                  <a:ext cx="510650" cy="312774"/>
                </a:xfrm>
                <a:prstGeom prst="rect">
                  <a:avLst/>
                </a:prstGeom>
                <a:noFill/>
              </p:spPr>
              <p:txBody>
                <a:bodyPr wrap="none" rtlCol="0">
                  <a:spAutoFit/>
                </a:bodyPr>
                <a:lstStyle/>
                <a:p>
                  <a:r>
                    <a:rPr lang="en-US" altLang="zh-CN" sz="1325"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5" b="1" baseline="-25000">
                    <a:solidFill>
                      <a:srgbClr val="C55A11"/>
                    </a:solidFill>
                    <a:latin typeface="Segoe UI" panose="020B0502040204020203" pitchFamily="34" charset="0"/>
                    <a:cs typeface="Segoe UI" panose="020B0502040204020203" pitchFamily="34" charset="0"/>
                  </a:endParaRPr>
                </a:p>
              </p:txBody>
            </p:sp>
          </p:grpSp>
        </p:grpSp>
      </p:grpSp>
      <p:sp>
        <p:nvSpPr>
          <p:cNvPr id="432" name="矩形 431"/>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247" name="图片 24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304994">
            <a:off x="9467917" y="4622774"/>
            <a:ext cx="568549" cy="210672"/>
          </a:xfrm>
          <a:prstGeom prst="rect">
            <a:avLst/>
          </a:prstGeom>
        </p:spPr>
      </p:pic>
      <p:grpSp>
        <p:nvGrpSpPr>
          <p:cNvPr id="248" name="组合 247"/>
          <p:cNvGrpSpPr/>
          <p:nvPr/>
        </p:nvGrpSpPr>
        <p:grpSpPr>
          <a:xfrm>
            <a:off x="9734567" y="5063844"/>
            <a:ext cx="2091387" cy="579957"/>
            <a:chOff x="371537" y="4732301"/>
            <a:chExt cx="2678518" cy="579957"/>
          </a:xfrm>
        </p:grpSpPr>
        <p:sp>
          <p:nvSpPr>
            <p:cNvPr id="249" name="矩形 24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返回取指微程序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down)">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wipe(left)">
                                      <p:cBhvr>
                                        <p:cTn id="12"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4" name="流程图: 手动操作 113"/>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81292"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5"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515"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 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400">
                <a:defRPr/>
              </a:pPr>
              <a:r>
                <a:rPr lang="en-US" altLang="zh-CN" sz="1515" b="1" kern="0" dirty="0">
                  <a:solidFill>
                    <a:schemeClr val="bg1"/>
                  </a:solidFill>
                  <a:latin typeface="微软雅黑" panose="020B0503020204020204" pitchFamily="34" charset="-122"/>
                  <a:ea typeface="微软雅黑" panose="020B0503020204020204" pitchFamily="34" charset="-122"/>
                </a:rPr>
                <a:t>P</a:t>
              </a:r>
              <a:r>
                <a:rPr lang="en-US" altLang="zh-CN" sz="1515" b="1" kern="0" baseline="-25000" dirty="0">
                  <a:solidFill>
                    <a:schemeClr val="bg1"/>
                  </a:solidFill>
                  <a:latin typeface="微软雅黑" panose="020B0503020204020204" pitchFamily="34" charset="-122"/>
                  <a:ea typeface="微软雅黑" panose="020B0503020204020204" pitchFamily="34" charset="-122"/>
                </a:rPr>
                <a:t>end</a:t>
              </a:r>
              <a:endParaRPr lang="en-US" altLang="zh-CN" sz="1515" b="1" kern="0" baseline="-250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5090956" y="4268012"/>
              <a:ext cx="4364302"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3975937" y="2886835"/>
            <a:ext cx="1086672" cy="307777"/>
            <a:chOff x="3975937" y="2886835"/>
            <a:chExt cx="1086672" cy="307777"/>
          </a:xfrm>
        </p:grpSpPr>
        <p:sp>
          <p:nvSpPr>
            <p:cNvPr id="110" name="Line 17"/>
            <p:cNvSpPr>
              <a:spLocks noChangeShapeType="1"/>
            </p:cNvSpPr>
            <p:nvPr/>
          </p:nvSpPr>
          <p:spPr bwMode="auto">
            <a:xfrm>
              <a:off x="3975937" y="3168342"/>
              <a:ext cx="1086672" cy="0"/>
            </a:xfrm>
            <a:prstGeom prst="line">
              <a:avLst/>
            </a:prstGeom>
            <a:noFill/>
            <a:ln w="38100" cap="flat" cmpd="sng" algn="ctr">
              <a:solidFill>
                <a:srgbClr val="FF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8" name="矩形 117"/>
            <p:cNvSpPr/>
            <p:nvPr/>
          </p:nvSpPr>
          <p:spPr>
            <a:xfrm>
              <a:off x="4291257" y="2886835"/>
              <a:ext cx="352621" cy="307777"/>
            </a:xfrm>
            <a:prstGeom prst="rect">
              <a:avLst/>
            </a:prstGeom>
          </p:spPr>
          <p:txBody>
            <a:bodyPr wrap="square">
              <a:spAutoFit/>
            </a:bodyPr>
            <a:lstStyle/>
            <a:p>
              <a:pPr algn="ct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9" name="矩形 118"/>
          <p:cNvSpPr/>
          <p:nvPr/>
        </p:nvSpPr>
        <p:spPr>
          <a:xfrm>
            <a:off x="3651768" y="3206452"/>
            <a:ext cx="1468245" cy="307777"/>
          </a:xfrm>
          <a:prstGeom prst="rect">
            <a:avLst/>
          </a:prstGeom>
        </p:spPr>
        <p:txBody>
          <a:bodyPr wrap="square">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endParaRPr lang="zh-CN" altLang="en-US"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wipe(left)">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endParaRPr lang="zh-CN" altLang="en-US" dirty="0"/>
          </a:p>
        </p:txBody>
      </p:sp>
      <p:grpSp>
        <p:nvGrpSpPr>
          <p:cNvPr id="134" name="组合 133"/>
          <p:cNvGrpSpPr/>
          <p:nvPr/>
        </p:nvGrpSpPr>
        <p:grpSpPr>
          <a:xfrm>
            <a:off x="1697360" y="4760667"/>
            <a:ext cx="8991274" cy="1823043"/>
            <a:chOff x="1593519" y="3943658"/>
            <a:chExt cx="8991274" cy="1823043"/>
          </a:xfrm>
        </p:grpSpPr>
        <p:grpSp>
          <p:nvGrpSpPr>
            <p:cNvPr id="135" name="组合 134"/>
            <p:cNvGrpSpPr/>
            <p:nvPr/>
          </p:nvGrpSpPr>
          <p:grpSpPr>
            <a:xfrm>
              <a:off x="1722981" y="4957156"/>
              <a:ext cx="8861812" cy="809545"/>
              <a:chOff x="1885396" y="5530038"/>
              <a:chExt cx="9346443" cy="853817"/>
            </a:xfrm>
          </p:grpSpPr>
          <p:sp>
            <p:nvSpPr>
              <p:cNvPr id="195" name="矩形 19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4" name="矩形 20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5" name="矩形 20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7" name="矩形 20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23" name="组合 222"/>
              <p:cNvGrpSpPr/>
              <p:nvPr/>
            </p:nvGrpSpPr>
            <p:grpSpPr>
              <a:xfrm>
                <a:off x="1892871" y="5914604"/>
                <a:ext cx="9338968" cy="469251"/>
                <a:chOff x="2346480" y="4271888"/>
                <a:chExt cx="9338968" cy="469251"/>
              </a:xfrm>
              <a:noFill/>
            </p:grpSpPr>
            <p:sp>
              <p:nvSpPr>
                <p:cNvPr id="224" name="矩形 22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1593519" y="3943658"/>
              <a:ext cx="8821660" cy="1446299"/>
              <a:chOff x="1593519" y="3943658"/>
              <a:chExt cx="8821660" cy="1446299"/>
            </a:xfrm>
          </p:grpSpPr>
          <p:cxnSp>
            <p:nvCxnSpPr>
              <p:cNvPr id="137" name="直接箭头连接符 13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593519" y="3943658"/>
                <a:ext cx="6987258" cy="656951"/>
                <a:chOff x="1593519" y="3943658"/>
                <a:chExt cx="6987258" cy="656951"/>
              </a:xfrm>
            </p:grpSpPr>
            <p:sp>
              <p:nvSpPr>
                <p:cNvPr id="173" name="文本框 17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8401785" y="3943659"/>
                <a:ext cx="774540" cy="1025994"/>
                <a:chOff x="8929458" y="4461114"/>
                <a:chExt cx="816898" cy="1082103"/>
              </a:xfrm>
            </p:grpSpPr>
            <p:cxnSp>
              <p:nvCxnSpPr>
                <p:cNvPr id="169" name="直接箭头连接符 16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p:cNvGrpSpPr/>
              <p:nvPr/>
            </p:nvGrpSpPr>
            <p:grpSpPr>
              <a:xfrm>
                <a:off x="9204020" y="4210243"/>
                <a:ext cx="1211159" cy="756956"/>
                <a:chOff x="9778247" y="4742277"/>
                <a:chExt cx="1277395" cy="798352"/>
              </a:xfrm>
            </p:grpSpPr>
            <p:cxnSp>
              <p:nvCxnSpPr>
                <p:cNvPr id="163" name="直接箭头连接符 16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68" name="直接箭头连接符 16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253" name="组合 252"/>
          <p:cNvGrpSpPr/>
          <p:nvPr/>
        </p:nvGrpSpPr>
        <p:grpSpPr>
          <a:xfrm>
            <a:off x="1697360" y="4754317"/>
            <a:ext cx="2481422" cy="1451683"/>
            <a:chOff x="1570360" y="956947"/>
            <a:chExt cx="2481422" cy="1451683"/>
          </a:xfrm>
        </p:grpSpPr>
        <p:cxnSp>
          <p:nvCxnSpPr>
            <p:cNvPr id="254" name="直接箭头连接符 253"/>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58" name="矩形 257"/>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9" name="矩形 258"/>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0" name="矩形 259"/>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2" name="矩形 261"/>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3" name="矩形 262"/>
            <p:cNvSpPr/>
            <p:nvPr/>
          </p:nvSpPr>
          <p:spPr bwMode="auto">
            <a:xfrm>
              <a:off x="3534654"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64" name="文本框 263"/>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6891811" y="4760667"/>
            <a:ext cx="1792807" cy="1451683"/>
            <a:chOff x="6764811" y="956947"/>
            <a:chExt cx="1792807" cy="1451683"/>
          </a:xfrm>
        </p:grpSpPr>
        <p:cxnSp>
          <p:nvCxnSpPr>
            <p:cNvPr id="276" name="直接箭头连接符 275"/>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a:off x="6894830" y="1970445"/>
              <a:ext cx="1528133" cy="438185"/>
              <a:chOff x="6894830" y="1970445"/>
              <a:chExt cx="1528133" cy="438185"/>
            </a:xfrm>
          </p:grpSpPr>
          <p:sp>
            <p:nvSpPr>
              <p:cNvPr id="287" name="矩形 286"/>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8" name="矩形 287"/>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9" name="矩形 288"/>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0" name="矩形 289"/>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1" name="矩形 290"/>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292" name="矩形 291"/>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1"/>
          <a:stretch>
            <a:fillRect/>
          </a:stretch>
        </p:blipFill>
        <p:spPr>
          <a:xfrm>
            <a:off x="3244370" y="923239"/>
            <a:ext cx="5751441" cy="3794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endParaRPr lang="zh-CN" altLang="en-US" dirty="0"/>
          </a:p>
        </p:txBody>
      </p:sp>
      <p:graphicFrame>
        <p:nvGraphicFramePr>
          <p:cNvPr id="4" name="表格 3"/>
          <p:cNvGraphicFramePr>
            <a:graphicFrameLocks noGrp="1"/>
          </p:cNvGraphicFramePr>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gridCol w="2235866"/>
                <a:gridCol w="1498600"/>
                <a:gridCol w="1625600"/>
                <a:gridCol w="2413000"/>
                <a:gridCol w="1307410"/>
                <a:gridCol w="1327124"/>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endPar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endPar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endPar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endPar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endPar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目的</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1609451"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600"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9085998" y="1882213"/>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无操作数</a:t>
              </a:r>
              <a:endParaRPr lang="zh-CN" altLang="en-US" sz="160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330811" y="2470858"/>
            <a:ext cx="3358822" cy="360342"/>
            <a:chOff x="7476546" y="2565296"/>
            <a:chExt cx="4022918" cy="380048"/>
          </a:xfrm>
        </p:grpSpPr>
        <p:sp>
          <p:nvSpPr>
            <p:cNvPr id="15" name="Rectangle 15"/>
            <p:cNvSpPr>
              <a:spLocks noChangeArrowheads="1"/>
            </p:cNvSpPr>
            <p:nvPr/>
          </p:nvSpPr>
          <p:spPr bwMode="auto">
            <a:xfrm>
              <a:off x="7476546" y="2565296"/>
              <a:ext cx="1609450"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Rectangle 16"/>
            <p:cNvSpPr>
              <a:spLocks noChangeArrowheads="1"/>
            </p:cNvSpPr>
            <p:nvPr/>
          </p:nvSpPr>
          <p:spPr bwMode="auto">
            <a:xfrm>
              <a:off x="9085998" y="2565296"/>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源寄存器</a:t>
              </a:r>
              <a:r>
                <a:rPr lang="zh-CN" altLang="en-US" sz="1600">
                  <a:latin typeface="微软雅黑" panose="020B0503020204020204" pitchFamily="34" charset="-122"/>
                  <a:ea typeface="微软雅黑" panose="020B0503020204020204" pitchFamily="34" charset="-122"/>
                </a:rPr>
                <a:t>编号（</a:t>
              </a:r>
              <a:r>
                <a:rPr lang="en-US" altLang="zh-CN" sz="1600">
                  <a:latin typeface="微软雅黑" panose="020B0503020204020204" pitchFamily="34" charset="-122"/>
                  <a:ea typeface="微软雅黑" panose="020B0503020204020204" pitchFamily="34" charset="-122"/>
                </a:rPr>
                <a:t>6</a:t>
              </a:r>
              <a:r>
                <a:rPr lang="zh-CN" altLang="en-US" sz="1600">
                  <a:latin typeface="微软雅黑" panose="020B0503020204020204" pitchFamily="34" charset="-122"/>
                  <a:ea typeface="微软雅黑" panose="020B0503020204020204" pitchFamily="34" charset="-122"/>
                </a:rPr>
                <a:t>位</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1609449"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6"/>
            <p:cNvSpPr>
              <a:spLocks noChangeArrowheads="1"/>
            </p:cNvSpPr>
            <p:nvPr/>
          </p:nvSpPr>
          <p:spPr bwMode="auto">
            <a:xfrm>
              <a:off x="9085998" y="3225404"/>
              <a:ext cx="2413466" cy="380048"/>
            </a:xfrm>
            <a:prstGeom prst="rect">
              <a:avLst/>
            </a:prstGeom>
            <a:solidFill>
              <a:schemeClr val="bg1"/>
            </a:solidFill>
            <a:ln w="28575" algn="ctr">
              <a:solidFill>
                <a:srgbClr val="003300"/>
              </a:solidFill>
              <a:miter lim="800000"/>
            </a:ln>
          </p:spPr>
          <p:txBody>
            <a:bodyPr wrap="none" anchor="ctr"/>
            <a:lstStyle/>
            <a:p>
              <a:pPr algn="ctr"/>
              <a:r>
                <a:rPr lang="en-US" altLang="zh-CN" sz="1600" dirty="0">
                  <a:latin typeface="微软雅黑" panose="020B0503020204020204" pitchFamily="34" charset="-122"/>
                  <a:ea typeface="微软雅黑" panose="020B0503020204020204" pitchFamily="34" charset="-122"/>
                </a:rPr>
                <a:t>Read/Write</a:t>
              </a:r>
              <a:endParaRPr lang="zh-CN" altLang="en-US" sz="16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1609449"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Rectangle 16"/>
            <p:cNvSpPr>
              <a:spLocks noChangeArrowheads="1"/>
            </p:cNvSpPr>
            <p:nvPr/>
          </p:nvSpPr>
          <p:spPr bwMode="auto">
            <a:xfrm>
              <a:off x="9085998" y="3802366"/>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判断条件</a:t>
              </a:r>
              <a:endParaRPr lang="zh-CN" altLang="en-US" sz="1600" dirty="0">
                <a:latin typeface="微软雅黑" panose="020B0503020204020204" pitchFamily="34" charset="-122"/>
                <a:ea typeface="微软雅黑" panose="020B0503020204020204" pitchFamily="34" charset="-122"/>
              </a:endParaRP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endParaRPr lang="zh-CN" altLang="en-US" dirty="0"/>
          </a:p>
        </p:txBody>
      </p:sp>
      <p:graphicFrame>
        <p:nvGraphicFramePr>
          <p:cNvPr id="9" name="表格 8"/>
          <p:cNvGraphicFramePr>
            <a:graphicFrameLocks noGrp="1"/>
          </p:cNvGraphicFramePr>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gridCol w="2477116"/>
                <a:gridCol w="861217"/>
                <a:gridCol w="1921177"/>
                <a:gridCol w="1819501"/>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endPar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r>
            </a:tbl>
          </a:graphicData>
        </a:graphic>
      </p:graphicFrame>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70"/>
              </a:spcBef>
              <a:spcAft>
                <a:spcPts val="570"/>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计数器法</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lvl="1" indent="-325120">
              <a:lnSpc>
                <a:spcPct val="140000"/>
              </a:lnSpc>
              <a:spcBef>
                <a:spcPts val="570"/>
              </a:spcBef>
              <a:spcAft>
                <a:spcPts val="570"/>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endParaRPr lang="zh-CN" altLang="en-US" dirty="0"/>
          </a:p>
        </p:txBody>
      </p:sp>
      <p:sp>
        <p:nvSpPr>
          <p:cNvPr id="3" name="内容占位符 2"/>
          <p:cNvSpPr>
            <a:spLocks noGrp="1"/>
          </p:cNvSpPr>
          <p:nvPr>
            <p:ph idx="1"/>
          </p:nvPr>
        </p:nvSpPr>
        <p:spPr>
          <a:xfrm>
            <a:off x="487822" y="942764"/>
            <a:ext cx="9759263"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endParaRPr lang="zh-CN" altLang="en-US" sz="2275" b="1"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endParaRPr lang="en-US" altLang="zh-CN" sz="2000" dirty="0"/>
          </a:p>
          <a:p>
            <a:pPr lvl="1"/>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511680" y="3069825"/>
            <a:ext cx="1863865" cy="29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tags/tag1.xml><?xml version="1.0" encoding="utf-8"?>
<p:tagLst xmlns:p="http://schemas.openxmlformats.org/presentationml/2006/main">
  <p:tag name="TIMING" val="|13.5|5.1|1.8|2|1.7|1.7|15.2"/>
</p:tagLst>
</file>

<file path=ppt/tags/tag10.xml><?xml version="1.0" encoding="utf-8"?>
<p:tagLst xmlns:p="http://schemas.openxmlformats.org/presentationml/2006/main">
  <p:tag name="TIMING" val="|7.4|23.4|3.3|3.6|7.7|1|0.9|39.2|27.6"/>
</p:tagLst>
</file>

<file path=ppt/tags/tag11.xml><?xml version="1.0" encoding="utf-8"?>
<p:tagLst xmlns:p="http://schemas.openxmlformats.org/presentationml/2006/main">
  <p:tag name="TIMING" val="|2.1|15|1.3|1|2.4|34.4"/>
</p:tagLst>
</file>

<file path=ppt/tags/tag12.xml><?xml version="1.0" encoding="utf-8"?>
<p:tagLst xmlns:p="http://schemas.openxmlformats.org/presentationml/2006/main">
  <p:tag name="TIMING" val="|7.4|23.4|3.3|3.6|7.7|1|0.9|39.2|27.6"/>
</p:tagLst>
</file>

<file path=ppt/tags/tag13.xml><?xml version="1.0" encoding="utf-8"?>
<p:tagLst xmlns:p="http://schemas.openxmlformats.org/presentationml/2006/main">
  <p:tag name="TIMING" val="|3.2|11.9|5.4|39.2|28.1|1.6|15.9|0.8|1.3|14.4|1.3|5.9"/>
</p:tagLst>
</file>

<file path=ppt/tags/tag14.xml><?xml version="1.0" encoding="utf-8"?>
<p:tagLst xmlns:p="http://schemas.openxmlformats.org/presentationml/2006/main">
  <p:tag name="TIMING" val="|2.1|15|1.3|1|2.4|34.4"/>
</p:tagLst>
</file>

<file path=ppt/tags/tag15.xml><?xml version="1.0" encoding="utf-8"?>
<p:tagLst xmlns:p="http://schemas.openxmlformats.org/presentationml/2006/main">
  <p:tag name="TIMING" val="|3.2|11.9|5.4|39.2|28.1|1.6|15.9|0.8|1.3|14.4|1.3|5.9"/>
</p:tagLst>
</file>

<file path=ppt/tags/tag16.xml><?xml version="1.0" encoding="utf-8"?>
<p:tagLst xmlns:p="http://schemas.openxmlformats.org/presentationml/2006/main">
  <p:tag name="TIMING" val="|3.2|11.9|5.4|39.2|28.1|1.6|15.9|0.8|1.3|14.4|1.3|5.9"/>
</p:tagLst>
</file>

<file path=ppt/tags/tag17.xml><?xml version="1.0" encoding="utf-8"?>
<p:tagLst xmlns:p="http://schemas.openxmlformats.org/presentationml/2006/main">
  <p:tag name="TIMING" val="|6.3|4|9.7|22.8|9.4|7.4|13.2|11.2|6.5|8"/>
</p:tagLst>
</file>

<file path=ppt/tags/tag18.xml><?xml version="1.0" encoding="utf-8"?>
<p:tagLst xmlns:p="http://schemas.openxmlformats.org/presentationml/2006/main">
  <p:tag name="TIMING" val="|7.3|23.4|7.1"/>
</p:tagLst>
</file>

<file path=ppt/tags/tag19.xml><?xml version="1.0" encoding="utf-8"?>
<p:tagLst xmlns:p="http://schemas.openxmlformats.org/presentationml/2006/main">
  <p:tag name="TIMING" val="|8.9|37.8|7.1|8.6|6.3|5.9|1|7"/>
</p:tagLst>
</file>

<file path=ppt/tags/tag2.xml><?xml version="1.0" encoding="utf-8"?>
<p:tagLst xmlns:p="http://schemas.openxmlformats.org/presentationml/2006/main">
  <p:tag name="TIMING" val="|6.1"/>
</p:tagLst>
</file>

<file path=ppt/tags/tag20.xml><?xml version="1.0" encoding="utf-8"?>
<p:tagLst xmlns:p="http://schemas.openxmlformats.org/presentationml/2006/main">
  <p:tag name="TIMING" val="|141.6|69.2"/>
</p:tagLst>
</file>

<file path=ppt/tags/tag21.xml><?xml version="1.0" encoding="utf-8"?>
<p:tagLst xmlns:p="http://schemas.openxmlformats.org/presentationml/2006/main">
  <p:tag name="TIMING" val="|3.1|1.7|3.7|1.3|30.4"/>
</p:tagLst>
</file>

<file path=ppt/tags/tag22.xml><?xml version="1.0" encoding="utf-8"?>
<p:tagLst xmlns:p="http://schemas.openxmlformats.org/presentationml/2006/main">
  <p:tag name="TIMING" val="|88.8|20.8"/>
</p:tagLst>
</file>

<file path=ppt/tags/tag23.xml><?xml version="1.0" encoding="utf-8"?>
<p:tagLst xmlns:p="http://schemas.openxmlformats.org/presentationml/2006/main">
  <p:tag name="TIMING" val="|34.6|4.5|9.7"/>
</p:tagLst>
</file>

<file path=ppt/tags/tag24.xml><?xml version="1.0" encoding="utf-8"?>
<p:tagLst xmlns:p="http://schemas.openxmlformats.org/presentationml/2006/main">
  <p:tag name="TIMING" val="|8.3|59.6|29.5|30.4"/>
</p:tagLst>
</file>

<file path=ppt/tags/tag25.xml><?xml version="1.0" encoding="utf-8"?>
<p:tagLst xmlns:p="http://schemas.openxmlformats.org/presentationml/2006/main">
  <p:tag name="TIMING" val="|3.3"/>
</p:tagLst>
</file>

<file path=ppt/tags/tag26.xml><?xml version="1.0" encoding="utf-8"?>
<p:tagLst xmlns:p="http://schemas.openxmlformats.org/presentationml/2006/main">
  <p:tag name="TIMING" val="|2.3"/>
</p:tagLst>
</file>

<file path=ppt/tags/tag27.xml><?xml version="1.0" encoding="utf-8"?>
<p:tagLst xmlns:p="http://schemas.openxmlformats.org/presentationml/2006/main">
  <p:tag name="TIMING" val="|1.9"/>
</p:tagLst>
</file>

<file path=ppt/tags/tag28.xml><?xml version="1.0" encoding="utf-8"?>
<p:tagLst xmlns:p="http://schemas.openxmlformats.org/presentationml/2006/main">
  <p:tag name="TIMING" val="|1.7"/>
</p:tagLst>
</file>

<file path=ppt/tags/tag29.xml><?xml version="1.0" encoding="utf-8"?>
<p:tagLst xmlns:p="http://schemas.openxmlformats.org/presentationml/2006/main">
  <p:tag name="TIMING" val="|15.8"/>
</p:tagLst>
</file>

<file path=ppt/tags/tag3.xml><?xml version="1.0" encoding="utf-8"?>
<p:tagLst xmlns:p="http://schemas.openxmlformats.org/presentationml/2006/main">
  <p:tag name="TIMING" val="|7.7|42.2|42.4|10.4|1|2.9|31.6|7.5|4.7|0.6|0.8|1.3|1.5|8.5|1.2|23.4|1.4|0.8|0.9|4.6|0.7|1.5|3.6|0.8|2.5|7.8|1.4|6.9|1.5|1.3|0.9|3.1|2.5"/>
</p:tagLst>
</file>

<file path=ppt/tags/tag30.xml><?xml version="1.0" encoding="utf-8"?>
<p:tagLst xmlns:p="http://schemas.openxmlformats.org/presentationml/2006/main">
  <p:tag name="TIMING" val="|141.6|69.2"/>
</p:tagLst>
</file>

<file path=ppt/tags/tag3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NDA2Njk4ODAyYjVlNzIxYjMzMTJlNWYzOTJiYjQzNDAifQ=="/>
</p:tagLst>
</file>

<file path=ppt/tags/tag4.xml><?xml version="1.0" encoding="utf-8"?>
<p:tagLst xmlns:p="http://schemas.openxmlformats.org/presentationml/2006/main">
  <p:tag name="TIMING" val="|7.8|23|35.6|7|37.7|3|5|9.5|4.6|46.4|3|3.4|6.2|1|34.4|1.9"/>
</p:tagLst>
</file>

<file path=ppt/tags/tag5.xml><?xml version="1.0" encoding="utf-8"?>
<p:tagLst xmlns:p="http://schemas.openxmlformats.org/presentationml/2006/main">
  <p:tag name="TIMING" val="|3.3|9.1|22.2|5.4|4.5|5.4|1.5|5.4|2.6|20.2|2.7"/>
</p:tagLst>
</file>

<file path=ppt/tags/tag6.xml><?xml version="1.0" encoding="utf-8"?>
<p:tagLst xmlns:p="http://schemas.openxmlformats.org/presentationml/2006/main">
  <p:tag name="TIMING" val="|4.9|13.3|17.1|15.8|7.9|8.3|54.4|7.1|7.9|7|38.3|10.3|55.9"/>
</p:tagLst>
</file>

<file path=ppt/tags/tag7.xml><?xml version="1.0" encoding="utf-8"?>
<p:tagLst xmlns:p="http://schemas.openxmlformats.org/presentationml/2006/main">
  <p:tag name="TIMING" val="|9.4|4.1|10.6|6.6|5|2.8|30.1|7.2"/>
</p:tagLst>
</file>

<file path=ppt/tags/tag8.xml><?xml version="1.0" encoding="utf-8"?>
<p:tagLst xmlns:p="http://schemas.openxmlformats.org/presentationml/2006/main">
  <p:tag name="TIMING" val="|16|30.9|10.3|4.4|6|6.7|23.3|6.2"/>
</p:tagLst>
</file>

<file path=ppt/tags/tag9.xml><?xml version="1.0" encoding="utf-8"?>
<p:tagLst xmlns:p="http://schemas.openxmlformats.org/presentationml/2006/main">
  <p:tag name="TIMING" val="|7.3|23.4|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34910</Words>
  <Application>WPS 演示</Application>
  <PresentationFormat>宽屏</PresentationFormat>
  <Paragraphs>15324</Paragraphs>
  <Slides>139</Slides>
  <Notes>64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139</vt:i4>
      </vt:variant>
    </vt:vector>
  </HeadingPairs>
  <TitlesOfParts>
    <vt:vector size="164" baseType="lpstr">
      <vt:lpstr>Arial</vt:lpstr>
      <vt:lpstr>宋体</vt:lpstr>
      <vt:lpstr>Wingdings</vt:lpstr>
      <vt:lpstr>微软雅黑</vt:lpstr>
      <vt:lpstr>Segoe UI</vt:lpstr>
      <vt:lpstr>义启小楷书</vt:lpstr>
      <vt:lpstr>Segoe UI Black</vt:lpstr>
      <vt:lpstr>Times New Roman</vt:lpstr>
      <vt:lpstr>Arial Unicode MS</vt:lpstr>
      <vt:lpstr>等线</vt:lpstr>
      <vt:lpstr>Verdana</vt:lpstr>
      <vt:lpstr>华文细黑</vt:lpstr>
      <vt:lpstr>Century</vt:lpstr>
      <vt:lpstr>Calibri</vt:lpstr>
      <vt:lpstr>黑体</vt:lpstr>
      <vt:lpstr>Consolas</vt:lpstr>
      <vt:lpstr>Courier New</vt:lpstr>
      <vt:lpstr>MS PGothic</vt:lpstr>
      <vt:lpstr>Cambria Math</vt:lpstr>
      <vt:lpstr>华文新魏</vt:lpstr>
      <vt:lpstr>Tahoma</vt:lpstr>
      <vt:lpstr>Arial Black</vt:lpstr>
      <vt:lpstr>Algerian</vt:lpstr>
      <vt:lpstr>MV Boli</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指令周期基本概念</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单总线结构CPU  MIPS 指令周期</vt:lpstr>
      <vt:lpstr>单总线结构CPU实例</vt:lpstr>
      <vt:lpstr>单总线结构MIPS CPU  典型指令</vt:lpstr>
      <vt:lpstr>取指令数据通路</vt:lpstr>
      <vt:lpstr>LW 指令执行数据通路    lw rt,imm(rs)</vt:lpstr>
      <vt:lpstr>立即数输出控制</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定长指令周期的三级时序发生器</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变长指令周期时序发生器设计</vt:lpstr>
      <vt:lpstr>本章主要内容</vt:lpstr>
      <vt:lpstr>控制器基本原理</vt:lpstr>
      <vt:lpstr>三级时序硬布线控制器</vt:lpstr>
      <vt:lpstr>三级时序硬布线控制器设计步骤</vt:lpstr>
      <vt:lpstr>单总线结构CPU指令周期（控制流）</vt:lpstr>
      <vt:lpstr>单总线结构CPU指令周期（控制流）</vt:lpstr>
      <vt:lpstr>指令周期方框图 (数据流)</vt:lpstr>
      <vt:lpstr>三级时序硬布线控制器</vt:lpstr>
      <vt:lpstr>现代时序硬布线控制器</vt:lpstr>
      <vt:lpstr>单总线结构CPU指令周期（控制流）</vt:lpstr>
      <vt:lpstr>指令执行状态转换图  状态转换表</vt:lpstr>
      <vt:lpstr>有限状态机FSM   状态转换表</vt:lpstr>
      <vt:lpstr>现代时序硬布线控制器设计步骤</vt:lpstr>
      <vt:lpstr>传统三级时序与现代时序对比</vt:lpstr>
      <vt:lpstr>硬布线控制器特点</vt:lpstr>
      <vt:lpstr>本章主要内容</vt:lpstr>
      <vt:lpstr>微程序控制器工作原理</vt:lpstr>
      <vt:lpstr>单总线CPU微指令构造</vt:lpstr>
      <vt:lpstr>微程序控制器原理框图 (下址字段法)</vt:lpstr>
      <vt:lpstr>微程序控制器组成原理框图(下址字段法)</vt:lpstr>
      <vt:lpstr>程序、微程序、指令、微指令对应关系</vt:lpstr>
      <vt:lpstr>控制存储器</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微程序控制器组成原理框图(下址字段法)</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谭志虎</cp:lastModifiedBy>
  <cp:revision>1688</cp:revision>
  <dcterms:created xsi:type="dcterms:W3CDTF">2018-05-09T10:41:00Z</dcterms:created>
  <dcterms:modified xsi:type="dcterms:W3CDTF">2024-05-06T01:42:12Z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E9B6481C523E41798CD72B4D3CD021F9_12</vt:lpwstr>
  </property>
</Properties>
</file>